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07" r:id="rId2"/>
  </p:sldMasterIdLst>
  <p:handoutMasterIdLst>
    <p:handoutMasterId r:id="rId12"/>
  </p:handoutMasterIdLst>
  <p:sldIdLst>
    <p:sldId id="257" r:id="rId3"/>
    <p:sldId id="267" r:id="rId4"/>
    <p:sldId id="258" r:id="rId5"/>
    <p:sldId id="263" r:id="rId6"/>
    <p:sldId id="259" r:id="rId7"/>
    <p:sldId id="260" r:id="rId8"/>
    <p:sldId id="264" r:id="rId9"/>
    <p:sldId id="265" r:id="rId10"/>
    <p:sldId id="266"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1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F8936EF-1454-4397-88E5-A5FED1C29DD0}" type="datetimeFigureOut">
              <a:rPr lang="en-US" smtClean="0"/>
              <a:t>12/16/2016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C259DDB-0AE2-4049-AC7A-3E7344DF2DFB}" type="slidenum">
              <a:rPr lang="en-US" smtClean="0"/>
              <a:t>‹#›</a:t>
            </a:fld>
            <a:endParaRPr lang="en-US"/>
          </a:p>
        </p:txBody>
      </p:sp>
    </p:spTree>
    <p:extLst>
      <p:ext uri="{BB962C8B-B14F-4D97-AF65-F5344CB8AC3E}">
        <p14:creationId xmlns:p14="http://schemas.microsoft.com/office/powerpoint/2010/main" val="22602325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D505D5-2500-4265-B3B3-7D5B35AF6F66}"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1758941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D505D5-2500-4265-B3B3-7D5B35AF6F66}"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4008716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D505D5-2500-4265-B3B3-7D5B35AF6F66}"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19740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D505D5-2500-4265-B3B3-7D5B35AF6F66}"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1913012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BD505D5-2500-4265-B3B3-7D5B35AF6F66}"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83333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D505D5-2500-4265-B3B3-7D5B35AF6F66}"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2927091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D505D5-2500-4265-B3B3-7D5B35AF6F66}"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23913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D505D5-2500-4265-B3B3-7D5B35AF6F66}" type="datetimeFigureOut">
              <a:rPr lang="en-US" smtClean="0"/>
              <a:t>12/16/2016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526234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BD505D5-2500-4265-B3B3-7D5B35AF6F66}" type="datetimeFigureOut">
              <a:rPr lang="en-US" smtClean="0"/>
              <a:t>12/16/2016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2083686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BD505D5-2500-4265-B3B3-7D5B35AF6F66}" type="datetimeFigureOut">
              <a:rPr lang="en-US" smtClean="0"/>
              <a:t>12/16/2016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2698500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BD505D5-2500-4265-B3B3-7D5B35AF6F66}" type="datetimeFigureOut">
              <a:rPr lang="en-US" smtClean="0"/>
              <a:t>12/16/2016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2191852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D505D5-2500-4265-B3B3-7D5B35AF6F66}"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3827774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D505D5-2500-4265-B3B3-7D5B35AF6F66}"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2496000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D505D5-2500-4265-B3B3-7D5B35AF6F66}"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496304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BD505D5-2500-4265-B3B3-7D5B35AF6F66}"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1585563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BD505D5-2500-4265-B3B3-7D5B35AF6F66}"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57DD-4CAA-471C-A20B-B3E555977DC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9195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D505D5-2500-4265-B3B3-7D5B35AF6F66}"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959313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BD505D5-2500-4265-B3B3-7D5B35AF6F66}" type="datetimeFigureOut">
              <a:rPr lang="en-US" smtClean="0"/>
              <a:t>12/16/2016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2766086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BD505D5-2500-4265-B3B3-7D5B35AF6F66}" type="datetimeFigureOut">
              <a:rPr lang="en-US" smtClean="0"/>
              <a:t>12/16/2016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1198746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D505D5-2500-4265-B3B3-7D5B35AF6F66}"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3679816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D505D5-2500-4265-B3B3-7D5B35AF6F66}"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166720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D505D5-2500-4265-B3B3-7D5B35AF6F66}"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400816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D505D5-2500-4265-B3B3-7D5B35AF6F66}"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3765809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D505D5-2500-4265-B3B3-7D5B35AF6F66}" type="datetimeFigureOut">
              <a:rPr lang="en-US" smtClean="0"/>
              <a:t>12/16/2016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265718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D505D5-2500-4265-B3B3-7D5B35AF6F66}" type="datetimeFigureOut">
              <a:rPr lang="en-US" smtClean="0"/>
              <a:t>12/16/2016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334022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505D5-2500-4265-B3B3-7D5B35AF6F66}" type="datetimeFigureOut">
              <a:rPr lang="en-US" smtClean="0"/>
              <a:t>12/16/2016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130242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D505D5-2500-4265-B3B3-7D5B35AF6F66}"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77368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D505D5-2500-4265-B3B3-7D5B35AF6F66}"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A657DD-4CAA-471C-A20B-B3E555977DCC}" type="slidenum">
              <a:rPr lang="en-US" smtClean="0"/>
              <a:t>‹#›</a:t>
            </a:fld>
            <a:endParaRPr lang="en-US"/>
          </a:p>
        </p:txBody>
      </p:sp>
    </p:spTree>
    <p:extLst>
      <p:ext uri="{BB962C8B-B14F-4D97-AF65-F5344CB8AC3E}">
        <p14:creationId xmlns:p14="http://schemas.microsoft.com/office/powerpoint/2010/main" val="218957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505D5-2500-4265-B3B3-7D5B35AF6F66}" type="datetimeFigureOut">
              <a:rPr lang="en-US" smtClean="0"/>
              <a:t>12/16/2016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657DD-4CAA-471C-A20B-B3E555977DCC}" type="slidenum">
              <a:rPr lang="en-US" smtClean="0"/>
              <a:t>‹#›</a:t>
            </a:fld>
            <a:endParaRPr lang="en-US"/>
          </a:p>
        </p:txBody>
      </p:sp>
    </p:spTree>
    <p:extLst>
      <p:ext uri="{BB962C8B-B14F-4D97-AF65-F5344CB8AC3E}">
        <p14:creationId xmlns:p14="http://schemas.microsoft.com/office/powerpoint/2010/main" val="4211413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BD505D5-2500-4265-B3B3-7D5B35AF6F66}" type="datetimeFigureOut">
              <a:rPr lang="en-US" smtClean="0"/>
              <a:t>12/16/2016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8A657DD-4CAA-471C-A20B-B3E555977DCC}" type="slidenum">
              <a:rPr lang="en-US" smtClean="0"/>
              <a:t>‹#›</a:t>
            </a:fld>
            <a:endParaRPr lang="en-US"/>
          </a:p>
        </p:txBody>
      </p:sp>
    </p:spTree>
    <p:extLst>
      <p:ext uri="{BB962C8B-B14F-4D97-AF65-F5344CB8AC3E}">
        <p14:creationId xmlns:p14="http://schemas.microsoft.com/office/powerpoint/2010/main" val="1843941295"/>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302327" y="984668"/>
            <a:ext cx="13494327" cy="6629402"/>
          </a:xfrm>
          <a:prstGeom prst="rect">
            <a:avLst/>
          </a:prstGeom>
          <a:noFill/>
        </p:spPr>
      </p:pic>
      <p:sp>
        <p:nvSpPr>
          <p:cNvPr id="3" name="TextBox 2"/>
          <p:cNvSpPr txBox="1"/>
          <p:nvPr/>
        </p:nvSpPr>
        <p:spPr>
          <a:xfrm>
            <a:off x="1676401" y="3035118"/>
            <a:ext cx="11042072" cy="1938992"/>
          </a:xfrm>
          <a:prstGeom prst="rect">
            <a:avLst/>
          </a:prstGeom>
          <a:noFill/>
        </p:spPr>
        <p:txBody>
          <a:bodyPr wrap="square" rtlCol="0">
            <a:spAutoFit/>
          </a:bodyPr>
          <a:lstStyle/>
          <a:p>
            <a:pPr algn="ctr"/>
            <a:r>
              <a:rPr lang="en-US" sz="4000" b="1" dirty="0">
                <a:latin typeface="Comic Sans MS" panose="030F0702030302020204" pitchFamily="66" charset="0"/>
              </a:rPr>
              <a:t>FAMILY AND COMMUNITY </a:t>
            </a:r>
          </a:p>
          <a:p>
            <a:pPr algn="ctr"/>
            <a:r>
              <a:rPr lang="en-US" sz="4000" b="1" dirty="0">
                <a:latin typeface="Comic Sans MS" panose="030F0702030302020204" pitchFamily="66" charset="0"/>
              </a:rPr>
              <a:t>ENGAGEMENT</a:t>
            </a:r>
          </a:p>
          <a:p>
            <a:pPr algn="ctr"/>
            <a:r>
              <a:rPr lang="en-US" sz="4000" b="1" dirty="0">
                <a:latin typeface="Comic Sans MS" panose="030F0702030302020204" pitchFamily="66" charset="0"/>
              </a:rPr>
              <a:t>CHARTER PROJECT</a:t>
            </a:r>
          </a:p>
        </p:txBody>
      </p:sp>
      <p:pic>
        <p:nvPicPr>
          <p:cNvPr id="13" name="Picture 6" descr="High-Res Stock Photography: Local residents at crime prevention meeting Texas…"/>
          <p:cNvPicPr>
            <a:picLocks noChangeArrowheads="1"/>
          </p:cNvPicPr>
          <p:nvPr/>
        </p:nvPicPr>
        <p:blipFill>
          <a:blip r:embed="rId4">
            <a:extLst>
              <a:ext uri="{28A0092B-C50C-407E-A947-70E740481C1C}">
                <a14:useLocalDpi xmlns:a14="http://schemas.microsoft.com/office/drawing/2010/main" val="0"/>
              </a:ext>
            </a:extLst>
          </a:blip>
          <a:srcRect t="-305" r="-107" b="-529"/>
          <a:stretch>
            <a:fillRect/>
          </a:stretch>
        </p:blipFill>
        <p:spPr bwMode="auto">
          <a:xfrm>
            <a:off x="-1" y="0"/>
            <a:ext cx="5666509" cy="3650671"/>
          </a:xfrm>
          <a:prstGeom prst="rect">
            <a:avLst/>
          </a:prstGeom>
          <a:noFill/>
          <a:ln>
            <a:noFill/>
          </a:ln>
          <a:effectLst>
            <a:outerShdw dist="99190" dir="19211666" algn="ctr" rotWithShape="0">
              <a:srgbClr val="808080">
                <a:alpha val="50000"/>
              </a:srgbClr>
            </a:outerShdw>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354780" y="630725"/>
            <a:ext cx="6199911" cy="707886"/>
          </a:xfrm>
          <a:prstGeom prst="rect">
            <a:avLst/>
          </a:prstGeom>
          <a:noFill/>
        </p:spPr>
        <p:txBody>
          <a:bodyPr wrap="square" rtlCol="0">
            <a:spAutoFit/>
          </a:bodyPr>
          <a:lstStyle/>
          <a:p>
            <a:pPr algn="ctr"/>
            <a:r>
              <a:rPr lang="en-US" sz="4000" dirty="0">
                <a:solidFill>
                  <a:schemeClr val="bg1"/>
                </a:solidFill>
                <a:latin typeface="Comic Sans MS" panose="030F0702030302020204" pitchFamily="66" charset="0"/>
              </a:rPr>
              <a:t>YEAR 1  2016-2017</a:t>
            </a:r>
          </a:p>
        </p:txBody>
      </p:sp>
      <p:sp>
        <p:nvSpPr>
          <p:cNvPr id="7" name="TextBox 6"/>
          <p:cNvSpPr txBox="1"/>
          <p:nvPr/>
        </p:nvSpPr>
        <p:spPr>
          <a:xfrm>
            <a:off x="429492" y="5983328"/>
            <a:ext cx="11610108" cy="646331"/>
          </a:xfrm>
          <a:prstGeom prst="rect">
            <a:avLst/>
          </a:prstGeom>
          <a:noFill/>
        </p:spPr>
        <p:txBody>
          <a:bodyPr wrap="square" rtlCol="0">
            <a:spAutoFit/>
          </a:bodyPr>
          <a:lstStyle/>
          <a:p>
            <a:pPr algn="ctr"/>
            <a:r>
              <a:rPr lang="en-US" dirty="0">
                <a:solidFill>
                  <a:schemeClr val="bg1"/>
                </a:solidFill>
                <a:latin typeface="Comic Sans MS" panose="030F0702030302020204" pitchFamily="66" charset="0"/>
              </a:rPr>
              <a:t>SPONSOR:  Lori Matway, Associate Superintendent Student Services</a:t>
            </a:r>
          </a:p>
          <a:p>
            <a:pPr algn="ctr"/>
            <a:r>
              <a:rPr lang="en-US" dirty="0">
                <a:solidFill>
                  <a:schemeClr val="bg1"/>
                </a:solidFill>
                <a:latin typeface="Comic Sans MS" panose="030F0702030302020204" pitchFamily="66" charset="0"/>
              </a:rPr>
              <a:t>PROJECT MANAGER:  Valerie Brimm, Director Office Of Strategic Partnerships</a:t>
            </a:r>
          </a:p>
        </p:txBody>
      </p:sp>
    </p:spTree>
    <p:extLst>
      <p:ext uri="{BB962C8B-B14F-4D97-AF65-F5344CB8AC3E}">
        <p14:creationId xmlns:p14="http://schemas.microsoft.com/office/powerpoint/2010/main" val="158974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478"/>
            <a:ext cx="12192000" cy="6858000"/>
          </a:xfrm>
          <a:prstGeom prst="rect">
            <a:avLst/>
          </a:prstGeom>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6192982" cy="7093527"/>
          </a:xfrm>
          <a:prstGeom prst="rect">
            <a:avLst/>
          </a:prstGeom>
          <a:noFill/>
        </p:spPr>
      </p:pic>
      <p:sp>
        <p:nvSpPr>
          <p:cNvPr id="2" name="TextBox 1"/>
          <p:cNvSpPr txBox="1"/>
          <p:nvPr/>
        </p:nvSpPr>
        <p:spPr>
          <a:xfrm>
            <a:off x="3793511" y="176735"/>
            <a:ext cx="9074760" cy="830997"/>
          </a:xfrm>
          <a:prstGeom prst="rect">
            <a:avLst/>
          </a:prstGeom>
          <a:noFill/>
        </p:spPr>
        <p:txBody>
          <a:bodyPr wrap="square" rtlCol="0">
            <a:spAutoFit/>
          </a:bodyPr>
          <a:lstStyle/>
          <a:p>
            <a:pPr algn="ctr"/>
            <a:r>
              <a:rPr lang="en-US" sz="4800" dirty="0">
                <a:solidFill>
                  <a:schemeClr val="bg1"/>
                </a:solidFill>
                <a:latin typeface="Comic Sans MS" panose="030F0702030302020204" pitchFamily="66" charset="0"/>
              </a:rPr>
              <a:t>The State of the Family</a:t>
            </a:r>
          </a:p>
        </p:txBody>
      </p:sp>
      <p:pic>
        <p:nvPicPr>
          <p:cNvPr id="9" name="Picture 2" descr="Royalty-free Image: father helping his son with his homework"/>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41000"/>
                    </a14:imgEffect>
                    <a14:imgEffect>
                      <a14:brightnessContrast contrast="16000"/>
                    </a14:imgEffect>
                  </a14:imgLayer>
                </a14:imgProps>
              </a:ext>
              <a:ext uri="{28A0092B-C50C-407E-A947-70E740481C1C}">
                <a14:useLocalDpi xmlns:a14="http://schemas.microsoft.com/office/drawing/2010/main" val="0"/>
              </a:ext>
            </a:extLst>
          </a:blip>
          <a:srcRect/>
          <a:stretch>
            <a:fillRect/>
          </a:stretch>
        </p:blipFill>
        <p:spPr bwMode="auto">
          <a:xfrm>
            <a:off x="1585044" y="4208873"/>
            <a:ext cx="2794277" cy="2913829"/>
          </a:xfrm>
          <a:prstGeom prst="rect">
            <a:avLst/>
          </a:prstGeom>
          <a:ln>
            <a:noFill/>
          </a:ln>
          <a:effectLst>
            <a:reflection blurRad="6350" stA="52000" endA="300" endPos="35000" dir="5400000" sy="-100000" algn="bl" rotWithShape="0"/>
            <a:softEdge rad="317500"/>
          </a:effectLst>
          <a:extLst/>
        </p:spPr>
      </p:pic>
      <p:sp>
        <p:nvSpPr>
          <p:cNvPr id="6" name="TextBox 5"/>
          <p:cNvSpPr txBox="1"/>
          <p:nvPr/>
        </p:nvSpPr>
        <p:spPr>
          <a:xfrm>
            <a:off x="5287661" y="1083694"/>
            <a:ext cx="6781782" cy="5693866"/>
          </a:xfrm>
          <a:prstGeom prst="rect">
            <a:avLst/>
          </a:prstGeom>
          <a:noFill/>
        </p:spPr>
        <p:txBody>
          <a:bodyPr wrap="square" rtlCol="0">
            <a:spAutoFit/>
          </a:bodyPr>
          <a:lstStyle/>
          <a:p>
            <a:pPr algn="ctr"/>
            <a:r>
              <a:rPr lang="en-US" sz="2400" b="1" dirty="0">
                <a:solidFill>
                  <a:schemeClr val="bg1"/>
                </a:solidFill>
                <a:latin typeface="Comic Sans MS" panose="030F0702030302020204" pitchFamily="66" charset="0"/>
              </a:rPr>
              <a:t>The family is the cornerstone of our society.  More than any other force it shapes the attitude, the hopes, the ambitions, and the values of the child. And when the family collapses it is the children that are usually damaged.  When it happens on a massive scale the community itself is crippled.  So, unless we work to strengthen the family, to create conditions under which most parents will stay together, all the rest---schools, playgrounds, and public assistance, and private concerns– will never be enough.  Lyndon B. Johnson</a:t>
            </a:r>
            <a:endParaRPr lang="en-US" sz="2400" dirty="0">
              <a:solidFill>
                <a:schemeClr val="bg1"/>
              </a:solidFill>
            </a:endParaRPr>
          </a:p>
          <a:p>
            <a:pPr algn="ctr"/>
            <a:endParaRPr lang="en-US" sz="2800" dirty="0">
              <a:solidFill>
                <a:schemeClr val="bg1"/>
              </a:solidFill>
              <a:latin typeface="Comic Sans MS" panose="030F0702030302020204" pitchFamily="66" charset="0"/>
            </a:endParaRPr>
          </a:p>
        </p:txBody>
      </p:sp>
      <p:pic>
        <p:nvPicPr>
          <p:cNvPr id="10" name="Picture 2" descr="Royalty-free Image: African American woman helping granddaughter with backpack"/>
          <p:cNvPicPr>
            <a:picLocks noChangeAspect="1" noChangeArrowheads="1"/>
          </p:cNvPicPr>
          <p:nvPr/>
        </p:nvPicPr>
        <p:blipFill>
          <a:blip r:embed="rId6">
            <a:extLst/>
          </a:blip>
          <a:srcRect/>
          <a:stretch>
            <a:fillRect/>
          </a:stretch>
        </p:blipFill>
        <p:spPr bwMode="auto">
          <a:xfrm>
            <a:off x="-180117" y="-76876"/>
            <a:ext cx="2452223" cy="3623639"/>
          </a:xfrm>
          <a:prstGeom prst="rect">
            <a:avLst/>
          </a:prstGeom>
          <a:ln>
            <a:noFill/>
          </a:ln>
          <a:effectLst>
            <a:softEdge rad="317500"/>
          </a:effectLst>
          <a:extLst/>
        </p:spPr>
      </p:pic>
      <p:pic>
        <p:nvPicPr>
          <p:cNvPr id="11" name="Picture 10" descr="Royalty-free Image: Mother and daughter with mature female teacher 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704" y="2252039"/>
            <a:ext cx="4114798" cy="274320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852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478"/>
            <a:ext cx="12192000" cy="6858000"/>
          </a:xfrm>
          <a:prstGeom prst="rect">
            <a:avLst/>
          </a:prstGeom>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6192982" cy="7093527"/>
          </a:xfrm>
          <a:prstGeom prst="rect">
            <a:avLst/>
          </a:prstGeom>
          <a:noFill/>
        </p:spPr>
      </p:pic>
      <p:sp>
        <p:nvSpPr>
          <p:cNvPr id="2" name="TextBox 1"/>
          <p:cNvSpPr txBox="1"/>
          <p:nvPr/>
        </p:nvSpPr>
        <p:spPr>
          <a:xfrm>
            <a:off x="3588297" y="193425"/>
            <a:ext cx="9074760" cy="830997"/>
          </a:xfrm>
          <a:prstGeom prst="rect">
            <a:avLst/>
          </a:prstGeom>
          <a:noFill/>
        </p:spPr>
        <p:txBody>
          <a:bodyPr wrap="square" rtlCol="0">
            <a:spAutoFit/>
          </a:bodyPr>
          <a:lstStyle/>
          <a:p>
            <a:pPr algn="ctr"/>
            <a:r>
              <a:rPr lang="en-US" sz="4800" dirty="0">
                <a:solidFill>
                  <a:schemeClr val="bg1"/>
                </a:solidFill>
                <a:latin typeface="Comic Sans MS" panose="030F0702030302020204" pitchFamily="66" charset="0"/>
              </a:rPr>
              <a:t>Strategic Measures</a:t>
            </a:r>
          </a:p>
        </p:txBody>
      </p:sp>
      <p:pic>
        <p:nvPicPr>
          <p:cNvPr id="9" name="Picture 2" descr="Royalty-free Image: father helping his son with his homework"/>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41000"/>
                    </a14:imgEffect>
                    <a14:imgEffect>
                      <a14:brightnessContrast contrast="16000"/>
                    </a14:imgEffect>
                  </a14:imgLayer>
                </a14:imgProps>
              </a:ext>
              <a:ext uri="{28A0092B-C50C-407E-A947-70E740481C1C}">
                <a14:useLocalDpi xmlns:a14="http://schemas.microsoft.com/office/drawing/2010/main" val="0"/>
              </a:ext>
            </a:extLst>
          </a:blip>
          <a:srcRect/>
          <a:stretch>
            <a:fillRect/>
          </a:stretch>
        </p:blipFill>
        <p:spPr bwMode="auto">
          <a:xfrm>
            <a:off x="1585044" y="4208873"/>
            <a:ext cx="2794277" cy="2913829"/>
          </a:xfrm>
          <a:prstGeom prst="rect">
            <a:avLst/>
          </a:prstGeom>
          <a:ln>
            <a:noFill/>
          </a:ln>
          <a:effectLst>
            <a:reflection blurRad="6350" stA="52000" endA="300" endPos="35000" dir="5400000" sy="-100000" algn="bl" rotWithShape="0"/>
            <a:softEdge rad="317500"/>
          </a:effectLst>
          <a:extLst/>
        </p:spPr>
      </p:pic>
      <p:sp>
        <p:nvSpPr>
          <p:cNvPr id="6" name="TextBox 5"/>
          <p:cNvSpPr txBox="1"/>
          <p:nvPr/>
        </p:nvSpPr>
        <p:spPr>
          <a:xfrm>
            <a:off x="5332055" y="1342351"/>
            <a:ext cx="6781782" cy="5693866"/>
          </a:xfrm>
          <a:prstGeom prst="rect">
            <a:avLst/>
          </a:prstGeom>
          <a:noFill/>
        </p:spPr>
        <p:txBody>
          <a:bodyPr wrap="square" rtlCol="0">
            <a:spAutoFit/>
          </a:bodyPr>
          <a:lstStyle/>
          <a:p>
            <a:pPr algn="ctr"/>
            <a:r>
              <a:rPr lang="en-US" sz="2800" b="1" dirty="0">
                <a:solidFill>
                  <a:schemeClr val="bg1"/>
                </a:solidFill>
                <a:latin typeface="Comic Sans MS" panose="030F0702030302020204" pitchFamily="66" charset="0"/>
              </a:rPr>
              <a:t>Goal 1</a:t>
            </a:r>
          </a:p>
          <a:p>
            <a:pPr algn="ctr"/>
            <a:r>
              <a:rPr lang="en-US" sz="2000" b="1" dirty="0">
                <a:solidFill>
                  <a:schemeClr val="bg1"/>
                </a:solidFill>
                <a:latin typeface="Comic Sans MS" panose="030F0702030302020204" pitchFamily="66" charset="0"/>
              </a:rPr>
              <a:t>Increase student achievement resulting in improvements for each school’s learning gains, grade level proficiency rates, graduation rates, and school grade designations of A, B or C.</a:t>
            </a:r>
          </a:p>
          <a:p>
            <a:pPr algn="ctr"/>
            <a:endParaRPr lang="en-US" sz="2000" b="1" dirty="0">
              <a:solidFill>
                <a:schemeClr val="bg1"/>
              </a:solidFill>
              <a:latin typeface="Comic Sans MS" panose="030F0702030302020204" pitchFamily="66" charset="0"/>
            </a:endParaRPr>
          </a:p>
          <a:p>
            <a:pPr algn="ctr"/>
            <a:r>
              <a:rPr lang="en-US" sz="2800" b="1" dirty="0">
                <a:solidFill>
                  <a:schemeClr val="bg1"/>
                </a:solidFill>
                <a:latin typeface="Comic Sans MS" panose="030F0702030302020204" pitchFamily="66" charset="0"/>
              </a:rPr>
              <a:t>Goal 4</a:t>
            </a:r>
          </a:p>
          <a:p>
            <a:pPr algn="ctr"/>
            <a:r>
              <a:rPr lang="en-US" sz="2000" b="1" dirty="0">
                <a:solidFill>
                  <a:schemeClr val="bg1"/>
                </a:solidFill>
                <a:latin typeface="Comic Sans MS" panose="030F0702030302020204" pitchFamily="66" charset="0"/>
              </a:rPr>
              <a:t>Provide equity and excellence of education by increasing overall performance and eliminating the gaps between minority and non-minority student outcomes by reducing the disparity in graduation rates, proficiency scores on assessments, participation and performance in accelerated courses, disciplinary infractions, and placement in Exceptional Student Education programs.</a:t>
            </a:r>
          </a:p>
          <a:p>
            <a:pPr algn="ctr"/>
            <a:endParaRPr lang="en-US" sz="2000" dirty="0">
              <a:solidFill>
                <a:schemeClr val="bg1"/>
              </a:solidFill>
            </a:endParaRPr>
          </a:p>
          <a:p>
            <a:pPr algn="ctr"/>
            <a:endParaRPr lang="en-US" sz="2800" dirty="0">
              <a:solidFill>
                <a:schemeClr val="bg1"/>
              </a:solidFill>
              <a:latin typeface="Comic Sans MS" panose="030F0702030302020204" pitchFamily="66" charset="0"/>
            </a:endParaRPr>
          </a:p>
        </p:txBody>
      </p:sp>
      <p:pic>
        <p:nvPicPr>
          <p:cNvPr id="10" name="Picture 2" descr="Royalty-free Image: African American woman helping granddaughter with backpack"/>
          <p:cNvPicPr>
            <a:picLocks noChangeAspect="1" noChangeArrowheads="1"/>
          </p:cNvPicPr>
          <p:nvPr/>
        </p:nvPicPr>
        <p:blipFill>
          <a:blip r:embed="rId6">
            <a:extLst/>
          </a:blip>
          <a:srcRect/>
          <a:stretch>
            <a:fillRect/>
          </a:stretch>
        </p:blipFill>
        <p:spPr bwMode="auto">
          <a:xfrm>
            <a:off x="-180117" y="-76876"/>
            <a:ext cx="2452223" cy="3623639"/>
          </a:xfrm>
          <a:prstGeom prst="rect">
            <a:avLst/>
          </a:prstGeom>
          <a:ln>
            <a:noFill/>
          </a:ln>
          <a:effectLst>
            <a:softEdge rad="317500"/>
          </a:effectLst>
          <a:extLst/>
        </p:spPr>
      </p:pic>
      <p:pic>
        <p:nvPicPr>
          <p:cNvPr id="11" name="Picture 10" descr="Royalty-free Image: Mother and daughter with mature female teacher 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704" y="2252039"/>
            <a:ext cx="4114798" cy="274320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6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20224"/>
            <a:ext cx="11886372" cy="4801314"/>
          </a:xfrm>
          <a:prstGeom prst="rect">
            <a:avLst/>
          </a:prstGeom>
          <a:noFill/>
        </p:spPr>
        <p:txBody>
          <a:bodyPr wrap="square" rtlCol="0">
            <a:spAutoFit/>
          </a:bodyPr>
          <a:lstStyle/>
          <a:p>
            <a:pPr algn="ctr"/>
            <a:r>
              <a:rPr lang="en-US" sz="3600" b="1" dirty="0">
                <a:solidFill>
                  <a:schemeClr val="tx1">
                    <a:lumMod val="95000"/>
                    <a:lumOff val="5000"/>
                  </a:schemeClr>
                </a:solidFill>
                <a:latin typeface="Comic Sans MS" panose="030F0702030302020204" pitchFamily="66" charset="0"/>
              </a:rPr>
              <a:t>The Family and Community Engagement Project is designed to:  (1) increase the number of family engagement </a:t>
            </a:r>
            <a:r>
              <a:rPr lang="en-US" sz="3600" b="1">
                <a:solidFill>
                  <a:schemeClr val="tx1">
                    <a:lumMod val="95000"/>
                    <a:lumOff val="5000"/>
                  </a:schemeClr>
                </a:solidFill>
                <a:latin typeface="Comic Sans MS" panose="030F0702030302020204" pitchFamily="66" charset="0"/>
              </a:rPr>
              <a:t>events linked </a:t>
            </a:r>
            <a:r>
              <a:rPr lang="en-US" sz="3600" b="1" dirty="0">
                <a:solidFill>
                  <a:schemeClr val="tx1">
                    <a:lumMod val="95000"/>
                    <a:lumOff val="5000"/>
                  </a:schemeClr>
                </a:solidFill>
                <a:latin typeface="Comic Sans MS" panose="030F0702030302020204" pitchFamily="66" charset="0"/>
              </a:rPr>
              <a:t>to learning, (2) establish systems of support for students, families and schools, (3) provide resources to strengthen students, schools, families and communities, and (4) develop a systemic way of work to embrace and </a:t>
            </a:r>
          </a:p>
          <a:p>
            <a:pPr algn="ctr"/>
            <a:r>
              <a:rPr lang="en-US" sz="3600" b="1" dirty="0">
                <a:solidFill>
                  <a:schemeClr val="tx1">
                    <a:lumMod val="95000"/>
                    <a:lumOff val="5000"/>
                  </a:schemeClr>
                </a:solidFill>
                <a:latin typeface="Comic Sans MS" panose="030F0702030302020204" pitchFamily="66" charset="0"/>
              </a:rPr>
              <a:t>co-partner with our community stakeholders.</a:t>
            </a:r>
          </a:p>
          <a:p>
            <a:endParaRPr lang="en-US" dirty="0"/>
          </a:p>
        </p:txBody>
      </p:sp>
      <p:sp>
        <p:nvSpPr>
          <p:cNvPr id="6" name="TextBox 5"/>
          <p:cNvSpPr txBox="1"/>
          <p:nvPr/>
        </p:nvSpPr>
        <p:spPr>
          <a:xfrm>
            <a:off x="1427018" y="526473"/>
            <a:ext cx="8811491" cy="769441"/>
          </a:xfrm>
          <a:prstGeom prst="rect">
            <a:avLst/>
          </a:prstGeom>
          <a:noFill/>
        </p:spPr>
        <p:txBody>
          <a:bodyPr wrap="square" rtlCol="0">
            <a:spAutoFit/>
          </a:bodyPr>
          <a:lstStyle/>
          <a:p>
            <a:pPr algn="ctr"/>
            <a:r>
              <a:rPr lang="en-US" sz="4400" b="1" dirty="0">
                <a:latin typeface="Comic Sans MS" panose="030F0702030302020204" pitchFamily="66" charset="0"/>
              </a:rPr>
              <a:t>Project Description</a:t>
            </a:r>
          </a:p>
        </p:txBody>
      </p:sp>
    </p:spTree>
    <p:extLst>
      <p:ext uri="{BB962C8B-B14F-4D97-AF65-F5344CB8AC3E}">
        <p14:creationId xmlns:p14="http://schemas.microsoft.com/office/powerpoint/2010/main" val="685641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presentermedia.com/images14/find_the_targe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4841" y="1764007"/>
            <a:ext cx="4553481" cy="427188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90254" y="239946"/>
            <a:ext cx="8769927" cy="1323439"/>
          </a:xfrm>
          <a:prstGeom prst="rect">
            <a:avLst/>
          </a:prstGeom>
          <a:noFill/>
        </p:spPr>
        <p:txBody>
          <a:bodyPr wrap="square" rtlCol="0">
            <a:spAutoFit/>
          </a:bodyPr>
          <a:lstStyle/>
          <a:p>
            <a:pPr algn="ctr"/>
            <a:r>
              <a:rPr lang="en-US" sz="4000" b="1" dirty="0">
                <a:latin typeface="Comic Sans MS" panose="030F0702030302020204" pitchFamily="66" charset="0"/>
              </a:rPr>
              <a:t>TARGETED RESULTS </a:t>
            </a:r>
          </a:p>
          <a:p>
            <a:pPr algn="ctr"/>
            <a:r>
              <a:rPr lang="en-US" sz="4000" b="1" dirty="0">
                <a:latin typeface="Comic Sans MS" panose="030F0702030302020204" pitchFamily="66" charset="0"/>
              </a:rPr>
              <a:t>(DESIRED OUTCOMES)</a:t>
            </a:r>
          </a:p>
        </p:txBody>
      </p:sp>
      <p:sp>
        <p:nvSpPr>
          <p:cNvPr id="13" name="TextBox 12"/>
          <p:cNvSpPr txBox="1"/>
          <p:nvPr/>
        </p:nvSpPr>
        <p:spPr>
          <a:xfrm>
            <a:off x="4791340" y="1637792"/>
            <a:ext cx="7123569" cy="4524315"/>
          </a:xfrm>
          <a:prstGeom prst="rect">
            <a:avLst/>
          </a:prstGeom>
          <a:noFill/>
        </p:spPr>
        <p:txBody>
          <a:bodyPr wrap="square" rtlCol="0">
            <a:spAutoFit/>
          </a:bodyPr>
          <a:lstStyle/>
          <a:p>
            <a:pPr marL="342900" indent="-342900">
              <a:buAutoNum type="arabicPeriod"/>
            </a:pPr>
            <a:r>
              <a:rPr lang="en-US" sz="2400" dirty="0"/>
              <a:t>Every school has a family engagement team.</a:t>
            </a:r>
          </a:p>
          <a:p>
            <a:pPr marL="342900" indent="-342900">
              <a:buAutoNum type="arabicPeriod"/>
            </a:pPr>
            <a:r>
              <a:rPr lang="en-US" sz="2400" dirty="0"/>
              <a:t>All family engagement activities are result –</a:t>
            </a:r>
            <a:r>
              <a:rPr lang="en-US" sz="2400"/>
              <a:t>oriented versus </a:t>
            </a:r>
            <a:r>
              <a:rPr lang="en-US" sz="2400" dirty="0"/>
              <a:t>event-oriented.</a:t>
            </a:r>
          </a:p>
          <a:p>
            <a:pPr marL="342900" indent="-342900">
              <a:buAutoNum type="arabicPeriod"/>
            </a:pPr>
            <a:r>
              <a:rPr lang="en-US" sz="2400" dirty="0"/>
              <a:t>A sustainable infrastructure is in place to provide tools and resources to our families to support student learning.</a:t>
            </a:r>
          </a:p>
          <a:p>
            <a:pPr marL="342900" indent="-342900">
              <a:buAutoNum type="arabicPeriod"/>
            </a:pPr>
            <a:r>
              <a:rPr lang="en-US" sz="2400" dirty="0"/>
              <a:t>A developed organizational system of community integration by which all stakeholders are integral partners in student learning.</a:t>
            </a:r>
          </a:p>
          <a:p>
            <a:pPr marL="342900" indent="-342900">
              <a:buAutoNum type="arabicPeriod"/>
            </a:pPr>
            <a:r>
              <a:rPr lang="en-US" sz="2400" dirty="0"/>
              <a:t>A monitoring and accountability system in place to determine effective engagement between families, community and school staff.</a:t>
            </a:r>
          </a:p>
        </p:txBody>
      </p:sp>
    </p:spTree>
    <p:extLst>
      <p:ext uri="{BB962C8B-B14F-4D97-AF65-F5344CB8AC3E}">
        <p14:creationId xmlns:p14="http://schemas.microsoft.com/office/powerpoint/2010/main" val="1203018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Notched Right Arrow 5"/>
          <p:cNvSpPr/>
          <p:nvPr/>
        </p:nvSpPr>
        <p:spPr>
          <a:xfrm rot="2128654">
            <a:off x="-1266410" y="1370723"/>
            <a:ext cx="3075709" cy="123998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Situation/Problem to</a:t>
            </a:r>
          </a:p>
          <a:p>
            <a:pPr algn="ctr"/>
            <a:r>
              <a:rPr lang="en-US" dirty="0">
                <a:solidFill>
                  <a:schemeClr val="tx1"/>
                </a:solidFill>
              </a:rPr>
              <a:t>Be Solved</a:t>
            </a:r>
          </a:p>
        </p:txBody>
      </p:sp>
      <p:cxnSp>
        <p:nvCxnSpPr>
          <p:cNvPr id="10" name="Straight Connector 9"/>
          <p:cNvCxnSpPr/>
          <p:nvPr/>
        </p:nvCxnSpPr>
        <p:spPr>
          <a:xfrm flipV="1">
            <a:off x="0" y="900546"/>
            <a:ext cx="12192000" cy="13854"/>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03995" y="176494"/>
            <a:ext cx="6082146" cy="646331"/>
          </a:xfrm>
          <a:prstGeom prst="rect">
            <a:avLst/>
          </a:prstGeom>
          <a:noFill/>
        </p:spPr>
        <p:txBody>
          <a:bodyPr wrap="square" rtlCol="0">
            <a:spAutoFit/>
          </a:bodyPr>
          <a:lstStyle/>
          <a:p>
            <a:pPr algn="ctr"/>
            <a:r>
              <a:rPr lang="en-US" sz="3600" dirty="0">
                <a:latin typeface="Comic Sans MS" panose="030F0702030302020204" pitchFamily="66" charset="0"/>
              </a:rPr>
              <a:t>LOGIC MODEL</a:t>
            </a:r>
          </a:p>
        </p:txBody>
      </p:sp>
      <p:pic>
        <p:nvPicPr>
          <p:cNvPr id="16" name="Picture 2" descr="http://cdn.thumbr.io/8e6dcf09f28d98dd8d7f3d0ec713c515/KhPZbWboUluRxv8PG87L/i.istockimg.com/file_thumbview_approve/9814172/3/stock-illustration-9814172-hand-holding-glasses-in-silhouette.jpg/100/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69" y="176494"/>
            <a:ext cx="1360189" cy="1722227"/>
          </a:xfrm>
          <a:prstGeom prst="rect">
            <a:avLst/>
          </a:prstGeom>
          <a:noFill/>
          <a:effectLst>
            <a:outerShdw blurRad="50800" dist="38100" dir="2700000" algn="tl" rotWithShape="0">
              <a:prstClr val="black">
                <a:alpha val="40000"/>
              </a:prstClr>
            </a:outerShdw>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1093910" y="1396515"/>
            <a:ext cx="2673927" cy="5818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SITUATION/PROBLEM</a:t>
            </a:r>
          </a:p>
        </p:txBody>
      </p:sp>
      <p:sp>
        <p:nvSpPr>
          <p:cNvPr id="15" name="TextBox 14"/>
          <p:cNvSpPr txBox="1"/>
          <p:nvPr/>
        </p:nvSpPr>
        <p:spPr>
          <a:xfrm>
            <a:off x="1347832" y="2088866"/>
            <a:ext cx="2808532" cy="3354765"/>
          </a:xfrm>
          <a:prstGeom prst="rect">
            <a:avLst/>
          </a:prstGeom>
          <a:noFill/>
        </p:spPr>
        <p:txBody>
          <a:bodyPr wrap="square" rtlCol="0">
            <a:spAutoFit/>
          </a:bodyPr>
          <a:lstStyle/>
          <a:p>
            <a:r>
              <a:rPr lang="en-US" sz="1400" dirty="0"/>
              <a:t>1.     </a:t>
            </a:r>
            <a:r>
              <a:rPr lang="en-US" sz="1200" dirty="0"/>
              <a:t>Family Engagement activities   </a:t>
            </a:r>
          </a:p>
          <a:p>
            <a:r>
              <a:rPr lang="en-US" sz="1200" dirty="0"/>
              <a:t>          are event oriented rather   </a:t>
            </a:r>
          </a:p>
          <a:p>
            <a:r>
              <a:rPr lang="en-US" sz="1200" dirty="0"/>
              <a:t>          than result oriented.</a:t>
            </a:r>
          </a:p>
          <a:p>
            <a:endParaRPr lang="en-US" sz="1200" dirty="0"/>
          </a:p>
          <a:p>
            <a:pPr marL="342900" indent="-342900">
              <a:buAutoNum type="arabicPeriod" startAt="2"/>
            </a:pPr>
            <a:r>
              <a:rPr lang="en-US" sz="1200" dirty="0"/>
              <a:t>Families lack the tools necessary to support their child’s learning.</a:t>
            </a:r>
          </a:p>
          <a:p>
            <a:pPr marL="342900" indent="-342900">
              <a:buAutoNum type="arabicPeriod" startAt="2"/>
            </a:pPr>
            <a:endParaRPr lang="en-US" sz="1200" dirty="0"/>
          </a:p>
          <a:p>
            <a:pPr marL="342900" indent="-342900">
              <a:buAutoNum type="arabicPeriod" startAt="2"/>
            </a:pPr>
            <a:r>
              <a:rPr lang="en-US" sz="1200" dirty="0"/>
              <a:t>Fragmented community partnerships lead to missed opportunities and underutilized services.</a:t>
            </a:r>
          </a:p>
          <a:p>
            <a:pPr marL="342900" indent="-342900">
              <a:buAutoNum type="arabicPeriod" startAt="2"/>
            </a:pPr>
            <a:endParaRPr lang="en-US" sz="1200" dirty="0"/>
          </a:p>
          <a:p>
            <a:pPr marL="342900" indent="-342900">
              <a:buAutoNum type="arabicPeriod" startAt="2"/>
            </a:pPr>
            <a:r>
              <a:rPr lang="en-US" sz="1200" dirty="0"/>
              <a:t>Lack of trust between families/community and the district.</a:t>
            </a:r>
          </a:p>
          <a:p>
            <a:pPr marL="342900" indent="-342900">
              <a:buAutoNum type="arabicPeriod" startAt="2"/>
            </a:pPr>
            <a:endParaRPr lang="en-US" sz="1400" dirty="0"/>
          </a:p>
          <a:p>
            <a:endParaRPr lang="en-US" sz="1400" dirty="0"/>
          </a:p>
          <a:p>
            <a:pPr algn="ctr"/>
            <a:endParaRPr lang="en-US" sz="1400" dirty="0"/>
          </a:p>
        </p:txBody>
      </p:sp>
      <p:sp>
        <p:nvSpPr>
          <p:cNvPr id="17" name="Right Arrow 16"/>
          <p:cNvSpPr/>
          <p:nvPr/>
        </p:nvSpPr>
        <p:spPr>
          <a:xfrm>
            <a:off x="3903995" y="1548955"/>
            <a:ext cx="641541" cy="410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Process 18"/>
          <p:cNvSpPr/>
          <p:nvPr/>
        </p:nvSpPr>
        <p:spPr>
          <a:xfrm>
            <a:off x="6792754" y="1381136"/>
            <a:ext cx="4103846" cy="612648"/>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Outputs</a:t>
            </a:r>
          </a:p>
          <a:p>
            <a:pPr algn="ctr"/>
            <a:r>
              <a:rPr lang="en-US" sz="1400" dirty="0">
                <a:solidFill>
                  <a:schemeClr val="tx1"/>
                </a:solidFill>
              </a:rPr>
              <a:t>Activities   Participation</a:t>
            </a:r>
          </a:p>
        </p:txBody>
      </p:sp>
      <p:sp>
        <p:nvSpPr>
          <p:cNvPr id="20" name="Flowchart: Process 19"/>
          <p:cNvSpPr/>
          <p:nvPr/>
        </p:nvSpPr>
        <p:spPr>
          <a:xfrm>
            <a:off x="4592178" y="1381136"/>
            <a:ext cx="1018066" cy="612648"/>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INPUTS</a:t>
            </a:r>
          </a:p>
        </p:txBody>
      </p:sp>
      <p:sp>
        <p:nvSpPr>
          <p:cNvPr id="21" name="TextBox 20"/>
          <p:cNvSpPr txBox="1"/>
          <p:nvPr/>
        </p:nvSpPr>
        <p:spPr>
          <a:xfrm>
            <a:off x="4499816" y="2088866"/>
            <a:ext cx="1539240" cy="1754326"/>
          </a:xfrm>
          <a:prstGeom prst="rect">
            <a:avLst/>
          </a:prstGeom>
          <a:noFill/>
        </p:spPr>
        <p:txBody>
          <a:bodyPr wrap="square" rtlCol="0">
            <a:spAutoFit/>
          </a:bodyPr>
          <a:lstStyle/>
          <a:p>
            <a:r>
              <a:rPr lang="en-US" sz="1200" dirty="0"/>
              <a:t>District Staff</a:t>
            </a:r>
          </a:p>
          <a:p>
            <a:r>
              <a:rPr lang="en-US" sz="1200" dirty="0"/>
              <a:t>School staff</a:t>
            </a:r>
          </a:p>
          <a:p>
            <a:r>
              <a:rPr lang="en-US" sz="1200" dirty="0"/>
              <a:t>Money</a:t>
            </a:r>
          </a:p>
          <a:p>
            <a:r>
              <a:rPr lang="en-US" sz="1200" dirty="0"/>
              <a:t>Materials</a:t>
            </a:r>
          </a:p>
          <a:p>
            <a:r>
              <a:rPr lang="en-US" sz="1200" dirty="0"/>
              <a:t>Partners</a:t>
            </a:r>
          </a:p>
          <a:p>
            <a:r>
              <a:rPr lang="en-US" sz="1200" dirty="0"/>
              <a:t>Equipment</a:t>
            </a:r>
          </a:p>
          <a:p>
            <a:r>
              <a:rPr lang="en-US" sz="1200" dirty="0"/>
              <a:t>Resources</a:t>
            </a:r>
          </a:p>
          <a:p>
            <a:r>
              <a:rPr lang="en-US" sz="1200" dirty="0"/>
              <a:t>Time</a:t>
            </a:r>
          </a:p>
          <a:p>
            <a:r>
              <a:rPr lang="en-US" sz="1200" dirty="0"/>
              <a:t>Volunteers</a:t>
            </a:r>
          </a:p>
        </p:txBody>
      </p:sp>
      <p:sp>
        <p:nvSpPr>
          <p:cNvPr id="22" name="Right Arrow 21"/>
          <p:cNvSpPr/>
          <p:nvPr/>
        </p:nvSpPr>
        <p:spPr>
          <a:xfrm>
            <a:off x="5796742" y="1508658"/>
            <a:ext cx="777699" cy="469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082869" y="2088866"/>
            <a:ext cx="2680323" cy="4339650"/>
          </a:xfrm>
          <a:prstGeom prst="rect">
            <a:avLst/>
          </a:prstGeom>
        </p:spPr>
        <p:txBody>
          <a:bodyPr wrap="square">
            <a:spAutoFit/>
          </a:bodyPr>
          <a:lstStyle/>
          <a:p>
            <a:r>
              <a:rPr lang="en-US" sz="1200" dirty="0">
                <a:solidFill>
                  <a:srgbClr val="000000"/>
                </a:solidFill>
              </a:rPr>
              <a:t>Continue to implement Dr. Karen Mapp     </a:t>
            </a:r>
          </a:p>
          <a:p>
            <a:r>
              <a:rPr lang="en-US" sz="1200" dirty="0">
                <a:solidFill>
                  <a:srgbClr val="000000"/>
                </a:solidFill>
              </a:rPr>
              <a:t>Workshops</a:t>
            </a:r>
          </a:p>
          <a:p>
            <a:r>
              <a:rPr lang="en-US" sz="1200" dirty="0">
                <a:solidFill>
                  <a:srgbClr val="000000"/>
                </a:solidFill>
              </a:rPr>
              <a:t> </a:t>
            </a:r>
          </a:p>
          <a:p>
            <a:r>
              <a:rPr lang="en-US" sz="1200" dirty="0">
                <a:solidFill>
                  <a:srgbClr val="000000"/>
                </a:solidFill>
              </a:rPr>
              <a:t>Continue monitoring engagement activities in Transformation Zone </a:t>
            </a:r>
          </a:p>
          <a:p>
            <a:r>
              <a:rPr lang="en-US" sz="1200" dirty="0">
                <a:solidFill>
                  <a:srgbClr val="000000"/>
                </a:solidFill>
              </a:rPr>
              <a:t>schools by 50% </a:t>
            </a:r>
          </a:p>
          <a:p>
            <a:endParaRPr lang="en-US" sz="1200" dirty="0">
              <a:solidFill>
                <a:srgbClr val="000000"/>
              </a:solidFill>
            </a:endParaRPr>
          </a:p>
          <a:p>
            <a:r>
              <a:rPr lang="en-US" sz="1200" dirty="0">
                <a:solidFill>
                  <a:srgbClr val="000000"/>
                </a:solidFill>
              </a:rPr>
              <a:t>Family Engagement School guide developed and distributed to all schools.</a:t>
            </a:r>
          </a:p>
          <a:p>
            <a:endParaRPr lang="en-US" sz="1200" dirty="0">
              <a:solidFill>
                <a:srgbClr val="000000"/>
              </a:solidFill>
            </a:endParaRPr>
          </a:p>
          <a:p>
            <a:r>
              <a:rPr lang="en-US" sz="1200" dirty="0">
                <a:solidFill>
                  <a:srgbClr val="000000"/>
                </a:solidFill>
              </a:rPr>
              <a:t>School-based staff trained in family engagement strategies</a:t>
            </a:r>
          </a:p>
          <a:p>
            <a:endParaRPr lang="en-US" sz="1200" dirty="0">
              <a:solidFill>
                <a:srgbClr val="000000"/>
              </a:solidFill>
            </a:endParaRPr>
          </a:p>
          <a:p>
            <a:r>
              <a:rPr lang="en-US" sz="1200" dirty="0">
                <a:solidFill>
                  <a:srgbClr val="000000"/>
                </a:solidFill>
              </a:rPr>
              <a:t>Continue to work with community agencies to provide resources for families and communities</a:t>
            </a:r>
          </a:p>
          <a:p>
            <a:r>
              <a:rPr lang="en-US" sz="1200" dirty="0">
                <a:solidFill>
                  <a:srgbClr val="000000"/>
                </a:solidFill>
              </a:rPr>
              <a:t>Implement restorative circles for family engagement activities.</a:t>
            </a:r>
          </a:p>
          <a:p>
            <a:endParaRPr lang="en-US" sz="1200" dirty="0">
              <a:solidFill>
                <a:srgbClr val="000000"/>
              </a:solidFill>
            </a:endParaRPr>
          </a:p>
          <a:p>
            <a:r>
              <a:rPr lang="en-US" sz="1200" dirty="0">
                <a:solidFill>
                  <a:srgbClr val="000000"/>
                </a:solidFill>
              </a:rPr>
              <a:t>Implement restorative practice to engage families and community</a:t>
            </a:r>
          </a:p>
          <a:p>
            <a:r>
              <a:rPr lang="en-US" sz="1200" b="0" i="0" u="none" strike="noStrike" dirty="0">
                <a:solidFill>
                  <a:srgbClr val="000000"/>
                </a:solidFill>
                <a:effectLst/>
              </a:rPr>
              <a:t>                                               </a:t>
            </a:r>
            <a:endParaRPr lang="en-US" sz="1200" dirty="0">
              <a:solidFill>
                <a:srgbClr val="000000"/>
              </a:solidFill>
            </a:endParaRPr>
          </a:p>
        </p:txBody>
      </p:sp>
      <p:sp>
        <p:nvSpPr>
          <p:cNvPr id="24" name="Rectangle 23"/>
          <p:cNvSpPr/>
          <p:nvPr/>
        </p:nvSpPr>
        <p:spPr>
          <a:xfrm>
            <a:off x="9763192" y="2110986"/>
            <a:ext cx="1325880" cy="1200329"/>
          </a:xfrm>
          <a:prstGeom prst="rect">
            <a:avLst/>
          </a:prstGeom>
        </p:spPr>
        <p:txBody>
          <a:bodyPr wrap="square">
            <a:spAutoFit/>
          </a:bodyPr>
          <a:lstStyle/>
          <a:p>
            <a:r>
              <a:rPr lang="en-US" sz="1200" b="0" i="0" u="none" strike="noStrike" dirty="0">
                <a:solidFill>
                  <a:srgbClr val="000000"/>
                </a:solidFill>
                <a:effectLst/>
              </a:rPr>
              <a:t>Students </a:t>
            </a:r>
          </a:p>
          <a:p>
            <a:r>
              <a:rPr lang="en-US" sz="1200" b="0" i="0" u="none" strike="noStrike" dirty="0">
                <a:solidFill>
                  <a:srgbClr val="000000"/>
                </a:solidFill>
                <a:effectLst/>
              </a:rPr>
              <a:t>Families      </a:t>
            </a:r>
          </a:p>
          <a:p>
            <a:r>
              <a:rPr lang="en-US" sz="1200" b="0" i="0" u="none" strike="noStrike" dirty="0">
                <a:solidFill>
                  <a:srgbClr val="000000"/>
                </a:solidFill>
                <a:effectLst/>
              </a:rPr>
              <a:t>School Staff       </a:t>
            </a:r>
          </a:p>
          <a:p>
            <a:r>
              <a:rPr lang="en-US" sz="1200" dirty="0">
                <a:solidFill>
                  <a:srgbClr val="000000"/>
                </a:solidFill>
              </a:rPr>
              <a:t>D</a:t>
            </a:r>
            <a:r>
              <a:rPr lang="en-US" sz="1200" b="0" i="0" u="none" strike="noStrike" dirty="0">
                <a:solidFill>
                  <a:srgbClr val="000000"/>
                </a:solidFill>
                <a:effectLst/>
              </a:rPr>
              <a:t>istrict Staff       </a:t>
            </a:r>
          </a:p>
          <a:p>
            <a:r>
              <a:rPr lang="en-US" sz="1200" b="0" i="0" u="none" strike="noStrike" dirty="0">
                <a:solidFill>
                  <a:srgbClr val="000000"/>
                </a:solidFill>
                <a:effectLst/>
              </a:rPr>
              <a:t>Community partners</a:t>
            </a:r>
            <a:r>
              <a:rPr lang="en-US" sz="1200" dirty="0"/>
              <a:t> </a:t>
            </a:r>
          </a:p>
        </p:txBody>
      </p:sp>
    </p:spTree>
    <p:extLst>
      <p:ext uri="{BB962C8B-B14F-4D97-AF65-F5344CB8AC3E}">
        <p14:creationId xmlns:p14="http://schemas.microsoft.com/office/powerpoint/2010/main" val="149228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V="1">
            <a:off x="0" y="900546"/>
            <a:ext cx="12192000" cy="13854"/>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03995" y="176494"/>
            <a:ext cx="6082146" cy="646331"/>
          </a:xfrm>
          <a:prstGeom prst="rect">
            <a:avLst/>
          </a:prstGeom>
          <a:noFill/>
        </p:spPr>
        <p:txBody>
          <a:bodyPr wrap="square" rtlCol="0">
            <a:spAutoFit/>
          </a:bodyPr>
          <a:lstStyle/>
          <a:p>
            <a:pPr algn="ctr"/>
            <a:r>
              <a:rPr lang="en-US" sz="3600" dirty="0">
                <a:latin typeface="Comic Sans MS" panose="030F0702030302020204" pitchFamily="66" charset="0"/>
              </a:rPr>
              <a:t>LOGIC MODEL</a:t>
            </a:r>
          </a:p>
        </p:txBody>
      </p:sp>
      <p:pic>
        <p:nvPicPr>
          <p:cNvPr id="16" name="Picture 2" descr="http://cdn.thumbr.io/8e6dcf09f28d98dd8d7f3d0ec713c515/KhPZbWboUluRxv8PG87L/i.istockimg.com/file_thumbview_approve/9814172/3/stock-illustration-9814172-hand-holding-glasses-in-silhouette.jpg/100/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11" y="96982"/>
            <a:ext cx="1360189" cy="1722227"/>
          </a:xfrm>
          <a:prstGeom prst="rect">
            <a:avLst/>
          </a:prstGeom>
          <a:noFill/>
          <a:effectLst>
            <a:outerShdw blurRad="50800" dist="38100" dir="2700000" algn="tl" rotWithShape="0">
              <a:prstClr val="black">
                <a:alpha val="40000"/>
              </a:prstClr>
            </a:outerShdw>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
        <p:nvSpPr>
          <p:cNvPr id="19" name="Flowchart: Process 18"/>
          <p:cNvSpPr/>
          <p:nvPr/>
        </p:nvSpPr>
        <p:spPr>
          <a:xfrm>
            <a:off x="1992611" y="1206561"/>
            <a:ext cx="8614429" cy="612648"/>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Outcomes – Impact</a:t>
            </a:r>
          </a:p>
          <a:p>
            <a:r>
              <a:rPr lang="en-US" sz="1600" dirty="0">
                <a:solidFill>
                  <a:schemeClr val="tx1"/>
                </a:solidFill>
              </a:rPr>
              <a:t>          Short Term                                              Medium Term                                          Long Term</a:t>
            </a:r>
          </a:p>
        </p:txBody>
      </p:sp>
      <p:graphicFrame>
        <p:nvGraphicFramePr>
          <p:cNvPr id="2" name="Table 1"/>
          <p:cNvGraphicFramePr>
            <a:graphicFrameLocks noGrp="1"/>
          </p:cNvGraphicFramePr>
          <p:nvPr>
            <p:extLst>
              <p:ext uri="{D42A27DB-BD31-4B8C-83A1-F6EECF244321}">
                <p14:modId xmlns:p14="http://schemas.microsoft.com/office/powerpoint/2010/main" val="1971707170"/>
              </p:ext>
            </p:extLst>
          </p:nvPr>
        </p:nvGraphicFramePr>
        <p:xfrm>
          <a:off x="2209800" y="2026921"/>
          <a:ext cx="8525493" cy="4567248"/>
        </p:xfrm>
        <a:graphic>
          <a:graphicData uri="http://schemas.openxmlformats.org/drawingml/2006/table">
            <a:tbl>
              <a:tblPr>
                <a:tableStyleId>{5C22544A-7EE6-4342-B048-85BDC9FD1C3A}</a:tableStyleId>
              </a:tblPr>
              <a:tblGrid>
                <a:gridCol w="2841831">
                  <a:extLst>
                    <a:ext uri="{9D8B030D-6E8A-4147-A177-3AD203B41FA5}">
                      <a16:colId xmlns:a16="http://schemas.microsoft.com/office/drawing/2014/main" xmlns="" val="20000"/>
                    </a:ext>
                  </a:extLst>
                </a:gridCol>
                <a:gridCol w="2841831">
                  <a:extLst>
                    <a:ext uri="{9D8B030D-6E8A-4147-A177-3AD203B41FA5}">
                      <a16:colId xmlns:a16="http://schemas.microsoft.com/office/drawing/2014/main" xmlns="" val="20001"/>
                    </a:ext>
                  </a:extLst>
                </a:gridCol>
                <a:gridCol w="2841831">
                  <a:extLst>
                    <a:ext uri="{9D8B030D-6E8A-4147-A177-3AD203B41FA5}">
                      <a16:colId xmlns:a16="http://schemas.microsoft.com/office/drawing/2014/main" xmlns="" val="20002"/>
                    </a:ext>
                  </a:extLst>
                </a:gridCol>
              </a:tblGrid>
              <a:tr h="269321">
                <a:tc>
                  <a:txBody>
                    <a:bodyPr/>
                    <a:lstStyle/>
                    <a:p>
                      <a:pPr algn="l" fontAlgn="b"/>
                      <a:r>
                        <a:rPr lang="en-US" sz="1600" u="none" strike="noStrike" dirty="0">
                          <a:effectLst/>
                        </a:rPr>
                        <a:t>     </a:t>
                      </a:r>
                      <a:endParaRPr lang="en-US" sz="1600" b="1" i="1"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l" fontAlgn="b"/>
                      <a:endParaRPr lang="en-US" sz="1600" b="1" i="1"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l" fontAlgn="b"/>
                      <a:endParaRPr lang="en-US" sz="1600" b="1" i="1" u="none" strike="noStrike" dirty="0">
                        <a:solidFill>
                          <a:srgbClr val="000000"/>
                        </a:solidFill>
                        <a:effectLst/>
                        <a:latin typeface="Calibri" panose="020F0502020204030204" pitchFamily="34" charset="0"/>
                      </a:endParaRPr>
                    </a:p>
                  </a:txBody>
                  <a:tcPr marL="7620" marR="7620" marT="7620" marB="0" anchor="b">
                    <a:solidFill>
                      <a:schemeClr val="bg1"/>
                    </a:solidFill>
                  </a:tcPr>
                </a:tc>
                <a:extLst>
                  <a:ext uri="{0D108BD9-81ED-4DB2-BD59-A6C34878D82A}">
                    <a16:rowId xmlns:a16="http://schemas.microsoft.com/office/drawing/2014/main" xmlns="" val="10000"/>
                  </a:ext>
                </a:extLst>
              </a:tr>
              <a:tr h="4297927">
                <a:tc>
                  <a:txBody>
                    <a:bodyPr/>
                    <a:lstStyle/>
                    <a:p>
                      <a:pPr algn="l" fontAlgn="t"/>
                      <a:r>
                        <a:rPr lang="en-US" sz="1600" u="none" strike="noStrike" dirty="0">
                          <a:effectLst/>
                        </a:rPr>
                        <a:t>   Changing</a:t>
                      </a:r>
                      <a:r>
                        <a:rPr lang="en-US" sz="1600" u="none" strike="noStrike" baseline="0" dirty="0">
                          <a:effectLst/>
                        </a:rPr>
                        <a:t> how family</a:t>
                      </a:r>
                    </a:p>
                    <a:p>
                      <a:pPr algn="l" fontAlgn="t"/>
                      <a:r>
                        <a:rPr lang="en-US" sz="1600" u="none" strike="noStrike" baseline="0" dirty="0">
                          <a:effectLst/>
                        </a:rPr>
                        <a:t>   engagement is viewed </a:t>
                      </a:r>
                    </a:p>
                    <a:p>
                      <a:pPr algn="l" fontAlgn="t"/>
                      <a:r>
                        <a:rPr lang="en-US" sz="1600" u="none" strike="noStrike" baseline="0" dirty="0">
                          <a:effectLst/>
                        </a:rPr>
                        <a:t>   and how staff can </a:t>
                      </a:r>
                    </a:p>
                    <a:p>
                      <a:pPr algn="l" fontAlgn="t"/>
                      <a:r>
                        <a:rPr lang="en-US" sz="1600" u="none" strike="noStrike" baseline="0" dirty="0">
                          <a:effectLst/>
                        </a:rPr>
                        <a:t>   embrace families</a:t>
                      </a:r>
                    </a:p>
                    <a:p>
                      <a:pPr algn="l" fontAlgn="t"/>
                      <a:endParaRPr lang="en-US" sz="1600" u="none" strike="noStrike" baseline="0" dirty="0">
                        <a:effectLst/>
                      </a:endParaRPr>
                    </a:p>
                    <a:p>
                      <a:pPr algn="l" fontAlgn="t"/>
                      <a:r>
                        <a:rPr lang="en-US" sz="1600" u="none" strike="noStrike" baseline="0" dirty="0">
                          <a:effectLst/>
                        </a:rPr>
                        <a:t>   Develop system of </a:t>
                      </a:r>
                    </a:p>
                    <a:p>
                      <a:pPr algn="l" fontAlgn="t"/>
                      <a:r>
                        <a:rPr lang="en-US" sz="1600" u="none" strike="noStrike" baseline="0" dirty="0">
                          <a:effectLst/>
                        </a:rPr>
                        <a:t>   engagement of community   </a:t>
                      </a:r>
                    </a:p>
                    <a:p>
                      <a:pPr algn="l" fontAlgn="t"/>
                      <a:r>
                        <a:rPr lang="en-US" sz="1600" u="none" strike="noStrike" baseline="0" dirty="0">
                          <a:effectLst/>
                        </a:rPr>
                        <a:t>   members, examples </a:t>
                      </a:r>
                    </a:p>
                    <a:p>
                      <a:pPr algn="l" fontAlgn="t"/>
                      <a:r>
                        <a:rPr lang="en-US" sz="1600" u="none" strike="noStrike" baseline="0" dirty="0">
                          <a:effectLst/>
                        </a:rPr>
                        <a:t>   forums, surveys, input, </a:t>
                      </a:r>
                    </a:p>
                    <a:p>
                      <a:pPr algn="l" fontAlgn="t"/>
                      <a:r>
                        <a:rPr lang="en-US" sz="1600" u="none" strike="noStrike" baseline="0" dirty="0">
                          <a:effectLst/>
                        </a:rPr>
                        <a:t>   etc.  </a:t>
                      </a:r>
                    </a:p>
                    <a:p>
                      <a:pPr algn="l" fontAlgn="t"/>
                      <a:r>
                        <a:rPr lang="en-US" sz="1600" u="none" strike="noStrike" dirty="0">
                          <a:effectLst/>
                        </a:rPr>
                        <a:t>            </a:t>
                      </a:r>
                    </a:p>
                    <a:p>
                      <a:pPr algn="l" fontAlgn="t"/>
                      <a:r>
                        <a:rPr lang="en-US" sz="1600" u="none" strike="noStrike" baseline="0" dirty="0">
                          <a:effectLst/>
                        </a:rPr>
                        <a:t>   </a:t>
                      </a:r>
                      <a:r>
                        <a:rPr lang="en-US" sz="1600" u="none" strike="noStrike" dirty="0">
                          <a:effectLst/>
                        </a:rPr>
                        <a:t>Opportunities identified for </a:t>
                      </a:r>
                    </a:p>
                    <a:p>
                      <a:pPr algn="l" fontAlgn="t"/>
                      <a:r>
                        <a:rPr lang="en-US" sz="1600" u="none" strike="noStrike" dirty="0">
                          <a:effectLst/>
                        </a:rPr>
                        <a:t>   streamlined approach to  </a:t>
                      </a:r>
                    </a:p>
                    <a:p>
                      <a:pPr algn="l" fontAlgn="t"/>
                      <a:r>
                        <a:rPr lang="en-US" sz="1600" u="none" strike="noStrike" dirty="0">
                          <a:effectLst/>
                        </a:rPr>
                        <a:t>   service delivery and                    </a:t>
                      </a:r>
                    </a:p>
                    <a:p>
                      <a:pPr algn="l" fontAlgn="t"/>
                      <a:r>
                        <a:rPr lang="en-US" sz="1600" u="none" strike="noStrike" dirty="0">
                          <a:effectLst/>
                        </a:rPr>
                        <a:t>   community outreach                             </a:t>
                      </a:r>
                      <a:endParaRPr lang="en-US" sz="1600" b="0" i="0" u="none" strike="noStrike" dirty="0">
                        <a:solidFill>
                          <a:srgbClr val="000000"/>
                        </a:solidFill>
                        <a:effectLst/>
                        <a:latin typeface="Calibri" panose="020F0502020204030204" pitchFamily="34" charset="0"/>
                      </a:endParaRPr>
                    </a:p>
                  </a:txBody>
                  <a:tcPr marL="7620" marR="7620" marT="7620" marB="0">
                    <a:solidFill>
                      <a:schemeClr val="bg1"/>
                    </a:solidFill>
                  </a:tcPr>
                </a:tc>
                <a:tc>
                  <a:txBody>
                    <a:bodyPr/>
                    <a:lstStyle/>
                    <a:p>
                      <a:pPr algn="l" fontAlgn="t"/>
                      <a:r>
                        <a:rPr lang="en-US" sz="1600" u="none" strike="noStrike" dirty="0">
                          <a:effectLst/>
                        </a:rPr>
                        <a:t>FE becoming systemic  </a:t>
                      </a:r>
                    </a:p>
                    <a:p>
                      <a:pPr algn="l" fontAlgn="t"/>
                      <a:r>
                        <a:rPr lang="en-US" sz="1600" u="none" strike="noStrike" dirty="0">
                          <a:effectLst/>
                        </a:rPr>
                        <a:t>Schools environments become more welcoming  </a:t>
                      </a:r>
                    </a:p>
                    <a:p>
                      <a:pPr algn="l" fontAlgn="t"/>
                      <a:r>
                        <a:rPr lang="en-US" sz="1600" u="none" strike="noStrike" dirty="0">
                          <a:effectLst/>
                        </a:rPr>
                        <a:t> </a:t>
                      </a:r>
                    </a:p>
                    <a:p>
                      <a:pPr algn="l" fontAlgn="t"/>
                      <a:r>
                        <a:rPr lang="en-US" sz="1600" u="none" strike="noStrike" dirty="0">
                          <a:effectLst/>
                        </a:rPr>
                        <a:t>Relationships develop between schools and families                       </a:t>
                      </a:r>
                    </a:p>
                    <a:p>
                      <a:pPr algn="l" fontAlgn="t"/>
                      <a:endParaRPr lang="en-US" sz="1600" u="none" strike="noStrike" dirty="0">
                        <a:effectLst/>
                      </a:endParaRPr>
                    </a:p>
                    <a:p>
                      <a:pPr algn="l" fontAlgn="t"/>
                      <a:r>
                        <a:rPr lang="en-US" sz="1600" u="none" strike="noStrike" dirty="0">
                          <a:effectLst/>
                        </a:rPr>
                        <a:t>Capacity is built for both school staff and families to embrace and build FE opportunities                                                    </a:t>
                      </a:r>
                    </a:p>
                    <a:p>
                      <a:pPr algn="l" fontAlgn="t"/>
                      <a:endParaRPr lang="en-US" sz="1600" u="none" strike="noStrike" dirty="0">
                        <a:effectLst/>
                      </a:endParaRPr>
                    </a:p>
                    <a:p>
                      <a:pPr algn="l" fontAlgn="t"/>
                      <a:r>
                        <a:rPr lang="en-US" sz="1600" u="none" strike="noStrike" dirty="0">
                          <a:effectLst/>
                        </a:rPr>
                        <a:t>Collaboration between District and community agencies for services to support families                                 </a:t>
                      </a:r>
                      <a:endParaRPr lang="en-US" sz="1600" b="0" i="0" u="none" strike="noStrike" dirty="0">
                        <a:solidFill>
                          <a:srgbClr val="000000"/>
                        </a:solidFill>
                        <a:effectLst/>
                        <a:latin typeface="Calibri" panose="020F0502020204030204" pitchFamily="34" charset="0"/>
                      </a:endParaRPr>
                    </a:p>
                  </a:txBody>
                  <a:tcPr marL="7620" marR="7620" marT="7620" marB="0">
                    <a:solidFill>
                      <a:schemeClr val="bg1"/>
                    </a:solidFill>
                  </a:tcPr>
                </a:tc>
                <a:tc>
                  <a:txBody>
                    <a:bodyPr/>
                    <a:lstStyle/>
                    <a:p>
                      <a:pPr algn="l" fontAlgn="t"/>
                      <a:r>
                        <a:rPr lang="en-US" sz="1600" u="none" strike="noStrike" dirty="0">
                          <a:effectLst/>
                        </a:rPr>
                        <a:t>Student academic success is positively impacted  </a:t>
                      </a:r>
                    </a:p>
                    <a:p>
                      <a:pPr algn="l" fontAlgn="t"/>
                      <a:endParaRPr lang="en-US" sz="1600" u="none" strike="noStrike" dirty="0">
                        <a:effectLst/>
                      </a:endParaRPr>
                    </a:p>
                    <a:p>
                      <a:pPr algn="l" fontAlgn="t"/>
                      <a:r>
                        <a:rPr lang="en-US" sz="1600" u="none" strike="noStrike" dirty="0">
                          <a:effectLst/>
                        </a:rPr>
                        <a:t>FE is integrated and sustainable           Families and schools are true co-partners     </a:t>
                      </a:r>
                    </a:p>
                    <a:p>
                      <a:pPr algn="l" fontAlgn="t"/>
                      <a:r>
                        <a:rPr lang="en-US" sz="1600" u="none" strike="noStrike" dirty="0">
                          <a:effectLst/>
                        </a:rPr>
                        <a:t>       </a:t>
                      </a:r>
                    </a:p>
                    <a:p>
                      <a:pPr algn="l" fontAlgn="t"/>
                      <a:r>
                        <a:rPr lang="en-US" sz="1600" u="none" strike="noStrike" dirty="0">
                          <a:effectLst/>
                        </a:rPr>
                        <a:t>Barriers to learning are removed as necessary tools and resources are easily provided to students and families     </a:t>
                      </a:r>
                    </a:p>
                    <a:p>
                      <a:pPr algn="l" fontAlgn="t"/>
                      <a:endParaRPr lang="en-US" sz="1600" u="none" strike="noStrike" dirty="0">
                        <a:effectLst/>
                      </a:endParaRPr>
                    </a:p>
                    <a:p>
                      <a:pPr algn="l" fontAlgn="t"/>
                      <a:r>
                        <a:rPr lang="en-US" sz="1600" u="none" strike="noStrike" dirty="0">
                          <a:effectLst/>
                        </a:rPr>
                        <a:t>Integrated systems of Community groups/agencies/  </a:t>
                      </a:r>
                      <a:endParaRPr lang="en-US" sz="1600" b="0" i="0" u="none" strike="noStrike" dirty="0">
                        <a:solidFill>
                          <a:srgbClr val="000000"/>
                        </a:solidFill>
                        <a:effectLst/>
                        <a:latin typeface="Calibri" panose="020F0502020204030204" pitchFamily="34" charset="0"/>
                      </a:endParaRPr>
                    </a:p>
                  </a:txBody>
                  <a:tcPr marL="7620" marR="7620" marT="7620" marB="0">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98330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699760" cy="6858000"/>
          </a:xfrm>
          <a:prstGeom prst="rect">
            <a:avLst/>
          </a:prstGeom>
          <a:solidFill>
            <a:schemeClr val="bg1"/>
          </a:solidFill>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V="1">
            <a:off x="-1" y="-1699265"/>
            <a:ext cx="7437449" cy="7048503"/>
          </a:xfrm>
          <a:prstGeom prst="rect">
            <a:avLst/>
          </a:prstGeom>
          <a:noFill/>
        </p:spPr>
      </p:pic>
      <p:sp>
        <p:nvSpPr>
          <p:cNvPr id="3" name="TextBox 2"/>
          <p:cNvSpPr txBox="1"/>
          <p:nvPr/>
        </p:nvSpPr>
        <p:spPr>
          <a:xfrm>
            <a:off x="-121591" y="1614337"/>
            <a:ext cx="5669280" cy="1015663"/>
          </a:xfrm>
          <a:prstGeom prst="rect">
            <a:avLst/>
          </a:prstGeom>
          <a:noFill/>
        </p:spPr>
        <p:txBody>
          <a:bodyPr wrap="square" rtlCol="0">
            <a:spAutoFit/>
          </a:bodyPr>
          <a:lstStyle/>
          <a:p>
            <a:pPr algn="ctr"/>
            <a:r>
              <a:rPr lang="en-US" sz="6000" dirty="0"/>
              <a:t>DELIVERABLES</a:t>
            </a:r>
          </a:p>
        </p:txBody>
      </p:sp>
      <p:pic>
        <p:nvPicPr>
          <p:cNvPr id="7" name="Picture 4" descr="90306923, JGI/Jamie Grill /Blend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79" y="2971800"/>
            <a:ext cx="4418941" cy="3886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503324" y="243512"/>
            <a:ext cx="5379720" cy="6370975"/>
          </a:xfrm>
          <a:prstGeom prst="rect">
            <a:avLst/>
          </a:prstGeom>
          <a:noFill/>
        </p:spPr>
        <p:txBody>
          <a:bodyPr wrap="square" rtlCol="0">
            <a:spAutoFit/>
          </a:bodyPr>
          <a:lstStyle/>
          <a:p>
            <a:pPr marL="457200" indent="-457200">
              <a:buAutoNum type="arabicPeriod"/>
            </a:pPr>
            <a:r>
              <a:rPr lang="en-US" sz="2400" dirty="0">
                <a:latin typeface="Comic Sans MS" panose="030F0702030302020204" pitchFamily="66" charset="0"/>
              </a:rPr>
              <a:t>All school staff/community members will be trained in the Dual-Capacity Framework for Family and Community Engagement (Mapp).</a:t>
            </a:r>
          </a:p>
          <a:p>
            <a:pPr marL="457200" indent="-457200">
              <a:buAutoNum type="arabicPeriod"/>
            </a:pPr>
            <a:r>
              <a:rPr lang="en-US" sz="2400">
                <a:latin typeface="Comic Sans MS" panose="030F0702030302020204" pitchFamily="66" charset="0"/>
              </a:rPr>
              <a:t>Schools’ </a:t>
            </a:r>
            <a:r>
              <a:rPr lang="en-US" sz="2400" dirty="0">
                <a:latin typeface="Comic Sans MS" panose="030F0702030302020204" pitchFamily="66" charset="0"/>
              </a:rPr>
              <a:t>family engagement plans will be developed, reviewed, and implemented by District and action teams.</a:t>
            </a:r>
          </a:p>
          <a:p>
            <a:pPr marL="457200" indent="-457200">
              <a:buAutoNum type="arabicPeriod"/>
            </a:pPr>
            <a:r>
              <a:rPr lang="en-US" sz="2400" dirty="0">
                <a:latin typeface="Comic Sans MS" panose="030F0702030302020204" pitchFamily="66" charset="0"/>
              </a:rPr>
              <a:t>Community agencies and organizations will collaborate with the District to provide tools and resources for students, schools, and families.</a:t>
            </a:r>
          </a:p>
          <a:p>
            <a:pPr marL="457200" indent="-457200">
              <a:buAutoNum type="arabicPeriod"/>
            </a:pPr>
            <a:r>
              <a:rPr lang="en-US" sz="2400" dirty="0">
                <a:latin typeface="Comic Sans MS" panose="030F0702030302020204" pitchFamily="66" charset="0"/>
              </a:rPr>
              <a:t>Community outreach efforts for input, collaboration, and transparency will be systemized.</a:t>
            </a:r>
          </a:p>
        </p:txBody>
      </p:sp>
    </p:spTree>
    <p:extLst>
      <p:ext uri="{BB962C8B-B14F-4D97-AF65-F5344CB8AC3E}">
        <p14:creationId xmlns:p14="http://schemas.microsoft.com/office/powerpoint/2010/main" val="3930648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solidFill>
            <a:schemeClr val="bg1"/>
          </a:solidFill>
        </p:spPr>
      </p:pic>
      <p:sp>
        <p:nvSpPr>
          <p:cNvPr id="5" name="TextBox 4"/>
          <p:cNvSpPr txBox="1"/>
          <p:nvPr/>
        </p:nvSpPr>
        <p:spPr>
          <a:xfrm>
            <a:off x="1733862" y="194871"/>
            <a:ext cx="8724275" cy="461665"/>
          </a:xfrm>
          <a:prstGeom prst="rect">
            <a:avLst/>
          </a:prstGeom>
          <a:noFill/>
        </p:spPr>
        <p:txBody>
          <a:bodyPr wrap="square" rtlCol="0">
            <a:spAutoFit/>
          </a:bodyPr>
          <a:lstStyle/>
          <a:p>
            <a:pPr algn="ctr"/>
            <a:r>
              <a:rPr lang="en-US" sz="2400" dirty="0">
                <a:solidFill>
                  <a:schemeClr val="bg1"/>
                </a:solidFill>
                <a:latin typeface="Comic Sans MS" panose="030F0702030302020204" pitchFamily="66" charset="0"/>
              </a:rPr>
              <a:t>PROJECT SUMMARY</a:t>
            </a:r>
          </a:p>
        </p:txBody>
      </p:sp>
      <p:graphicFrame>
        <p:nvGraphicFramePr>
          <p:cNvPr id="6" name="Table 5"/>
          <p:cNvGraphicFramePr>
            <a:graphicFrameLocks noGrp="1"/>
          </p:cNvGraphicFramePr>
          <p:nvPr>
            <p:extLst>
              <p:ext uri="{D42A27DB-BD31-4B8C-83A1-F6EECF244321}">
                <p14:modId xmlns:p14="http://schemas.microsoft.com/office/powerpoint/2010/main" val="2663239583"/>
              </p:ext>
            </p:extLst>
          </p:nvPr>
        </p:nvGraphicFramePr>
        <p:xfrm>
          <a:off x="337277" y="851407"/>
          <a:ext cx="11517444" cy="6253301"/>
        </p:xfrm>
        <a:graphic>
          <a:graphicData uri="http://schemas.openxmlformats.org/drawingml/2006/table">
            <a:tbl>
              <a:tblPr firstRow="1" bandRow="1">
                <a:tableStyleId>{5C22544A-7EE6-4342-B048-85BDC9FD1C3A}</a:tableStyleId>
              </a:tblPr>
              <a:tblGrid>
                <a:gridCol w="3839148">
                  <a:extLst>
                    <a:ext uri="{9D8B030D-6E8A-4147-A177-3AD203B41FA5}">
                      <a16:colId xmlns:a16="http://schemas.microsoft.com/office/drawing/2014/main" xmlns="" val="20000"/>
                    </a:ext>
                  </a:extLst>
                </a:gridCol>
                <a:gridCol w="3839148">
                  <a:extLst>
                    <a:ext uri="{9D8B030D-6E8A-4147-A177-3AD203B41FA5}">
                      <a16:colId xmlns:a16="http://schemas.microsoft.com/office/drawing/2014/main" xmlns="" val="20001"/>
                    </a:ext>
                  </a:extLst>
                </a:gridCol>
                <a:gridCol w="3839148">
                  <a:extLst>
                    <a:ext uri="{9D8B030D-6E8A-4147-A177-3AD203B41FA5}">
                      <a16:colId xmlns:a16="http://schemas.microsoft.com/office/drawing/2014/main" xmlns="" val="20002"/>
                    </a:ext>
                  </a:extLst>
                </a:gridCol>
              </a:tblGrid>
              <a:tr h="204118">
                <a:tc>
                  <a:txBody>
                    <a:bodyPr/>
                    <a:lstStyle/>
                    <a:p>
                      <a:pPr algn="ctr"/>
                      <a:r>
                        <a:rPr lang="en-US" sz="1200" dirty="0">
                          <a:solidFill>
                            <a:schemeClr val="tx1"/>
                          </a:solidFill>
                          <a:latin typeface="Comic Sans MS" panose="030F0702030302020204" pitchFamily="66" charset="0"/>
                        </a:rPr>
                        <a:t>Role</a:t>
                      </a:r>
                    </a:p>
                  </a:txBody>
                  <a:tcPr anchor="ctr"/>
                </a:tc>
                <a:tc>
                  <a:txBody>
                    <a:bodyPr/>
                    <a:lstStyle/>
                    <a:p>
                      <a:pPr algn="ctr"/>
                      <a:r>
                        <a:rPr lang="en-US" sz="1200" dirty="0">
                          <a:solidFill>
                            <a:schemeClr val="tx1"/>
                          </a:solidFill>
                          <a:latin typeface="Comic Sans MS" panose="030F0702030302020204" pitchFamily="66" charset="0"/>
                        </a:rPr>
                        <a:t>Description</a:t>
                      </a:r>
                    </a:p>
                  </a:txBody>
                  <a:tcPr anchor="ctr"/>
                </a:tc>
                <a:tc>
                  <a:txBody>
                    <a:bodyPr/>
                    <a:lstStyle/>
                    <a:p>
                      <a:pPr algn="ctr"/>
                      <a:r>
                        <a:rPr lang="en-US" sz="1200" dirty="0">
                          <a:solidFill>
                            <a:schemeClr val="tx1"/>
                          </a:solidFill>
                          <a:latin typeface="Comic Sans MS" panose="030F0702030302020204" pitchFamily="66" charset="0"/>
                        </a:rPr>
                        <a:t>Assignment</a:t>
                      </a:r>
                    </a:p>
                  </a:txBody>
                  <a:tcPr anchor="ctr"/>
                </a:tc>
                <a:extLst>
                  <a:ext uri="{0D108BD9-81ED-4DB2-BD59-A6C34878D82A}">
                    <a16:rowId xmlns:a16="http://schemas.microsoft.com/office/drawing/2014/main" xmlns="" val="10000"/>
                  </a:ext>
                </a:extLst>
              </a:tr>
              <a:tr h="1047457">
                <a:tc>
                  <a:txBody>
                    <a:bodyPr/>
                    <a:lstStyle/>
                    <a:p>
                      <a:pPr marL="54610" marR="54610" algn="ctr">
                        <a:spcBef>
                          <a:spcPts val="150"/>
                        </a:spcBef>
                        <a:spcAft>
                          <a:spcPts val="0"/>
                        </a:spcAft>
                      </a:pPr>
                      <a:r>
                        <a:rPr lang="en-US" sz="1200" b="1" dirty="0">
                          <a:effectLst/>
                          <a:latin typeface="Comic Sans MS" panose="030F0702030302020204" pitchFamily="66" charset="0"/>
                          <a:ea typeface="Times New Roman" panose="02020603050405020304" pitchFamily="18" charset="0"/>
                        </a:rPr>
                        <a:t>Sponsor (member of Executive Staff)</a:t>
                      </a:r>
                    </a:p>
                  </a:txBody>
                  <a:tcPr marL="0" marR="0" marT="0" marB="0" anchor="ctr"/>
                </a:tc>
                <a:tc>
                  <a:txBody>
                    <a:bodyPr/>
                    <a:lstStyle/>
                    <a:p>
                      <a:pPr marL="54610" marR="54610" algn="ctr">
                        <a:spcBef>
                          <a:spcPts val="150"/>
                        </a:spcBef>
                        <a:spcAft>
                          <a:spcPts val="0"/>
                        </a:spcAft>
                      </a:pPr>
                      <a:r>
                        <a:rPr lang="en-US" sz="1200" b="1" dirty="0">
                          <a:effectLst/>
                          <a:latin typeface="Comic Sans MS" panose="030F0702030302020204" pitchFamily="66" charset="0"/>
                          <a:ea typeface="Times New Roman" panose="02020603050405020304" pitchFamily="18" charset="0"/>
                        </a:rPr>
                        <a:t>Has ultimate authority over and is responsible for a project and/or a program, its scope and deliverables.</a:t>
                      </a:r>
                    </a:p>
                  </a:txBody>
                  <a:tcPr marL="0" marR="0" marT="0" marB="0" anchor="ctr"/>
                </a:tc>
                <a:tc>
                  <a:txBody>
                    <a:bodyPr/>
                    <a:lstStyle/>
                    <a:p>
                      <a:pPr marL="54610" marR="54610" algn="ctr">
                        <a:spcBef>
                          <a:spcPts val="150"/>
                        </a:spcBef>
                        <a:spcAft>
                          <a:spcPts val="0"/>
                        </a:spcAft>
                      </a:pPr>
                      <a:r>
                        <a:rPr lang="en-US" sz="1200" dirty="0">
                          <a:effectLst/>
                          <a:latin typeface="Comic Sans MS" panose="030F0702030302020204" pitchFamily="66" charset="0"/>
                          <a:ea typeface="Times New Roman" panose="02020603050405020304" pitchFamily="18" charset="0"/>
                        </a:rPr>
                        <a:t>Lori Matway, Associate Superintendent of Student Services</a:t>
                      </a:r>
                    </a:p>
                  </a:txBody>
                  <a:tcPr marL="0" marR="0" marT="0" marB="0" anchor="ctr"/>
                </a:tc>
                <a:extLst>
                  <a:ext uri="{0D108BD9-81ED-4DB2-BD59-A6C34878D82A}">
                    <a16:rowId xmlns:a16="http://schemas.microsoft.com/office/drawing/2014/main" xmlns="" val="10001"/>
                  </a:ext>
                </a:extLst>
              </a:tr>
              <a:tr h="1278574">
                <a:tc>
                  <a:txBody>
                    <a:bodyPr/>
                    <a:lstStyle/>
                    <a:p>
                      <a:pPr marL="54610" marR="54610" algn="ctr">
                        <a:spcBef>
                          <a:spcPts val="150"/>
                        </a:spcBef>
                        <a:spcAft>
                          <a:spcPts val="0"/>
                        </a:spcAft>
                      </a:pPr>
                      <a:r>
                        <a:rPr lang="en-US" sz="1200" b="1" dirty="0">
                          <a:effectLst/>
                          <a:latin typeface="Comic Sans MS" panose="030F0702030302020204" pitchFamily="66" charset="0"/>
                          <a:ea typeface="Times New Roman" panose="02020603050405020304" pitchFamily="18" charset="0"/>
                        </a:rPr>
                        <a:t>Project Manager</a:t>
                      </a:r>
                    </a:p>
                  </a:txBody>
                  <a:tcPr marL="0" marR="0" marT="0" marB="0" anchor="ctr"/>
                </a:tc>
                <a:tc>
                  <a:txBody>
                    <a:bodyPr/>
                    <a:lstStyle/>
                    <a:p>
                      <a:pPr marL="54610" marR="54610" algn="ctr">
                        <a:spcBef>
                          <a:spcPts val="150"/>
                        </a:spcBef>
                        <a:spcAft>
                          <a:spcPts val="0"/>
                        </a:spcAft>
                      </a:pPr>
                      <a:r>
                        <a:rPr lang="en-US" sz="1200" b="1" dirty="0">
                          <a:effectLst/>
                          <a:latin typeface="Comic Sans MS" panose="030F0702030302020204" pitchFamily="66" charset="0"/>
                          <a:ea typeface="Times New Roman" panose="02020603050405020304" pitchFamily="18" charset="0"/>
                        </a:rPr>
                        <a:t>Develops and maintains project plan and project schedules, executes project reviews, tracks and disposes of issues and change requests, manages the budget, and is responsible for overall quality of the deliverables.</a:t>
                      </a:r>
                    </a:p>
                  </a:txBody>
                  <a:tcPr marL="0" marR="0" marT="0" marB="0" anchor="ctr"/>
                </a:tc>
                <a:tc>
                  <a:txBody>
                    <a:bodyPr/>
                    <a:lstStyle/>
                    <a:p>
                      <a:pPr marL="54610" marR="54610" algn="ctr">
                        <a:spcBef>
                          <a:spcPts val="150"/>
                        </a:spcBef>
                        <a:spcAft>
                          <a:spcPts val="0"/>
                        </a:spcAft>
                      </a:pPr>
                      <a:r>
                        <a:rPr lang="en-US" sz="1200" dirty="0">
                          <a:effectLst/>
                          <a:latin typeface="Comic Sans MS" panose="030F0702030302020204" pitchFamily="66" charset="0"/>
                          <a:ea typeface="Times New Roman" panose="02020603050405020304" pitchFamily="18" charset="0"/>
                        </a:rPr>
                        <a:t>Valerie Brimm, Director of Strategic Partnerships</a:t>
                      </a:r>
                    </a:p>
                    <a:p>
                      <a:pPr marL="54610" marR="54610" algn="ctr">
                        <a:spcBef>
                          <a:spcPts val="150"/>
                        </a:spcBef>
                        <a:spcAft>
                          <a:spcPts val="0"/>
                        </a:spcAft>
                      </a:pPr>
                      <a:r>
                        <a:rPr lang="en-US" sz="1200">
                          <a:effectLst/>
                          <a:latin typeface="Comic Sans MS" panose="030F0702030302020204" pitchFamily="66" charset="0"/>
                          <a:ea typeface="Times New Roman" panose="02020603050405020304" pitchFamily="18" charset="0"/>
                        </a:rPr>
                        <a:t>Sheila </a:t>
                      </a:r>
                      <a:r>
                        <a:rPr lang="en-US" sz="1200" dirty="0">
                          <a:effectLst/>
                          <a:latin typeface="Comic Sans MS" panose="030F0702030302020204" pitchFamily="66" charset="0"/>
                          <a:ea typeface="Times New Roman" panose="02020603050405020304" pitchFamily="18" charset="0"/>
                        </a:rPr>
                        <a:t>Kane, Family and Community Area Coordinator</a:t>
                      </a:r>
                    </a:p>
                  </a:txBody>
                  <a:tcPr marL="0" marR="0" marT="0" marB="0" anchor="ctr"/>
                </a:tc>
                <a:extLst>
                  <a:ext uri="{0D108BD9-81ED-4DB2-BD59-A6C34878D82A}">
                    <a16:rowId xmlns:a16="http://schemas.microsoft.com/office/drawing/2014/main" xmlns="" val="10002"/>
                  </a:ext>
                </a:extLst>
              </a:tr>
              <a:tr h="1856800">
                <a:tc>
                  <a:txBody>
                    <a:bodyPr/>
                    <a:lstStyle/>
                    <a:p>
                      <a:pPr marL="54610" marR="54610" algn="ctr">
                        <a:spcBef>
                          <a:spcPts val="150"/>
                        </a:spcBef>
                        <a:spcAft>
                          <a:spcPts val="0"/>
                        </a:spcAft>
                      </a:pPr>
                      <a:r>
                        <a:rPr lang="en-US" sz="1200" b="1" dirty="0">
                          <a:effectLst/>
                          <a:latin typeface="Comic Sans MS" panose="030F0702030302020204" pitchFamily="66" charset="0"/>
                          <a:ea typeface="Times New Roman" panose="02020603050405020304" pitchFamily="18" charset="0"/>
                        </a:rPr>
                        <a:t>Project Team</a:t>
                      </a:r>
                    </a:p>
                  </a:txBody>
                  <a:tcPr marL="0" marR="0" marT="0" marB="0" anchor="ctr"/>
                </a:tc>
                <a:tc>
                  <a:txBody>
                    <a:bodyPr/>
                    <a:lstStyle/>
                    <a:p>
                      <a:pPr marL="54610" marR="54610" algn="ctr">
                        <a:spcBef>
                          <a:spcPts val="150"/>
                        </a:spcBef>
                        <a:spcAft>
                          <a:spcPts val="0"/>
                        </a:spcAft>
                      </a:pPr>
                      <a:r>
                        <a:rPr lang="en-US" sz="1200" b="1" dirty="0">
                          <a:effectLst/>
                          <a:latin typeface="Comic Sans MS" panose="030F0702030302020204" pitchFamily="66" charset="0"/>
                          <a:ea typeface="Times New Roman" panose="02020603050405020304" pitchFamily="18" charset="0"/>
                        </a:rPr>
                        <a:t>Is responsible for performing the activities necessary for implementation of the project.  </a:t>
                      </a:r>
                    </a:p>
                  </a:txBody>
                  <a:tcPr marL="0" marR="0" marT="0" marB="0" anchor="ctr"/>
                </a:tc>
                <a:tc>
                  <a:txBody>
                    <a:bodyPr/>
                    <a:lstStyle/>
                    <a:p>
                      <a:pPr marL="54610" marR="54610" algn="ctr">
                        <a:spcBef>
                          <a:spcPts val="150"/>
                        </a:spcBef>
                        <a:spcAft>
                          <a:spcPts val="0"/>
                        </a:spcAft>
                      </a:pPr>
                      <a:endParaRPr lang="en-US" sz="1200" dirty="0">
                        <a:effectLst/>
                        <a:latin typeface="Comic Sans MS" panose="030F0702030302020204" pitchFamily="66" charset="0"/>
                        <a:ea typeface="Times New Roman" panose="02020603050405020304" pitchFamily="18" charset="0"/>
                      </a:endParaRPr>
                    </a:p>
                    <a:p>
                      <a:pPr marL="54610" marR="54610" algn="ctr">
                        <a:spcBef>
                          <a:spcPts val="150"/>
                        </a:spcBef>
                        <a:spcAft>
                          <a:spcPts val="0"/>
                        </a:spcAft>
                      </a:pPr>
                      <a:r>
                        <a:rPr lang="en-US" sz="1200" dirty="0">
                          <a:effectLst/>
                          <a:latin typeface="Comic Sans MS" panose="030F0702030302020204" pitchFamily="66" charset="0"/>
                          <a:ea typeface="Times New Roman" panose="02020603050405020304" pitchFamily="18" charset="0"/>
                        </a:rPr>
                        <a:t>Valerie Brimm</a:t>
                      </a:r>
                    </a:p>
                    <a:p>
                      <a:pPr marL="54610" marR="54610" algn="ctr">
                        <a:spcBef>
                          <a:spcPts val="150"/>
                        </a:spcBef>
                        <a:spcAft>
                          <a:spcPts val="0"/>
                        </a:spcAft>
                      </a:pPr>
                      <a:r>
                        <a:rPr lang="en-US" sz="1200" dirty="0">
                          <a:effectLst/>
                          <a:latin typeface="Comic Sans MS" panose="030F0702030302020204" pitchFamily="66" charset="0"/>
                          <a:ea typeface="Times New Roman" panose="02020603050405020304" pitchFamily="18" charset="0"/>
                        </a:rPr>
                        <a:t>Sheila Kane</a:t>
                      </a:r>
                    </a:p>
                    <a:p>
                      <a:pPr marL="54610" marR="54610" algn="ctr">
                        <a:spcBef>
                          <a:spcPts val="150"/>
                        </a:spcBef>
                        <a:spcAft>
                          <a:spcPts val="0"/>
                        </a:spcAft>
                      </a:pPr>
                      <a:r>
                        <a:rPr lang="en-US" sz="1200" dirty="0">
                          <a:effectLst/>
                          <a:latin typeface="Comic Sans MS" panose="030F0702030302020204" pitchFamily="66" charset="0"/>
                          <a:ea typeface="Times New Roman" panose="02020603050405020304" pitchFamily="18" charset="0"/>
                        </a:rPr>
                        <a:t>Dr. Grant</a:t>
                      </a:r>
                    </a:p>
                    <a:p>
                      <a:pPr marL="54610" marR="54610" algn="ctr">
                        <a:spcBef>
                          <a:spcPts val="150"/>
                        </a:spcBef>
                        <a:spcAft>
                          <a:spcPts val="0"/>
                        </a:spcAft>
                      </a:pPr>
                      <a:r>
                        <a:rPr lang="en-US" sz="1200" dirty="0">
                          <a:effectLst/>
                          <a:latin typeface="Comic Sans MS" panose="030F0702030302020204" pitchFamily="66" charset="0"/>
                          <a:ea typeface="Times New Roman" panose="02020603050405020304" pitchFamily="18" charset="0"/>
                        </a:rPr>
                        <a:t>Brittany Daniels</a:t>
                      </a:r>
                    </a:p>
                    <a:p>
                      <a:pPr marL="54610" marR="54610" algn="ctr">
                        <a:spcBef>
                          <a:spcPts val="150"/>
                        </a:spcBef>
                        <a:spcAft>
                          <a:spcPts val="0"/>
                        </a:spcAft>
                      </a:pPr>
                      <a:r>
                        <a:rPr lang="en-US" sz="1200" dirty="0">
                          <a:effectLst/>
                          <a:latin typeface="Comic Sans MS" panose="030F0702030302020204" pitchFamily="66" charset="0"/>
                          <a:ea typeface="Times New Roman" panose="02020603050405020304" pitchFamily="18" charset="0"/>
                        </a:rPr>
                        <a:t>Johnetta Haugabrook</a:t>
                      </a:r>
                    </a:p>
                    <a:p>
                      <a:pPr marL="54610" marR="54610" algn="ctr">
                        <a:spcBef>
                          <a:spcPts val="150"/>
                        </a:spcBef>
                        <a:spcAft>
                          <a:spcPts val="0"/>
                        </a:spcAft>
                      </a:pPr>
                      <a:r>
                        <a:rPr lang="en-US" sz="1200" dirty="0">
                          <a:effectLst/>
                          <a:latin typeface="Comic Sans MS" panose="030F0702030302020204" pitchFamily="66" charset="0"/>
                          <a:ea typeface="Times New Roman" panose="02020603050405020304" pitchFamily="18" charset="0"/>
                        </a:rPr>
                        <a:t>Merlande Petitbois</a:t>
                      </a:r>
                    </a:p>
                    <a:p>
                      <a:pPr marL="54610" marR="54610" algn="ctr">
                        <a:spcBef>
                          <a:spcPts val="150"/>
                        </a:spcBef>
                        <a:spcAft>
                          <a:spcPts val="0"/>
                        </a:spcAft>
                      </a:pPr>
                      <a:r>
                        <a:rPr lang="en-US" sz="1200" dirty="0">
                          <a:effectLst/>
                          <a:latin typeface="Comic Sans MS" panose="030F0702030302020204" pitchFamily="66" charset="0"/>
                          <a:ea typeface="Times New Roman" panose="02020603050405020304" pitchFamily="18" charset="0"/>
                        </a:rPr>
                        <a:t>Natasha </a:t>
                      </a:r>
                      <a:r>
                        <a:rPr lang="en-US" sz="1200" dirty="0" err="1">
                          <a:effectLst/>
                          <a:latin typeface="Comic Sans MS" panose="030F0702030302020204" pitchFamily="66" charset="0"/>
                          <a:ea typeface="Times New Roman" panose="02020603050405020304" pitchFamily="18" charset="0"/>
                        </a:rPr>
                        <a:t>Karac</a:t>
                      </a:r>
                      <a:endParaRPr lang="en-US" sz="1200" dirty="0">
                        <a:effectLst/>
                        <a:latin typeface="Comic Sans MS" panose="030F0702030302020204" pitchFamily="66" charset="0"/>
                        <a:ea typeface="Times New Roman" panose="02020603050405020304" pitchFamily="18" charset="0"/>
                      </a:endParaRPr>
                    </a:p>
                    <a:p>
                      <a:pPr marL="54610" marR="54610" algn="ctr">
                        <a:spcBef>
                          <a:spcPts val="150"/>
                        </a:spcBef>
                        <a:spcAft>
                          <a:spcPts val="0"/>
                        </a:spcAft>
                      </a:pPr>
                      <a:r>
                        <a:rPr lang="en-US" sz="1200" dirty="0">
                          <a:effectLst/>
                          <a:latin typeface="Comic Sans MS" panose="030F0702030302020204" pitchFamily="66" charset="0"/>
                          <a:ea typeface="Times New Roman" panose="02020603050405020304" pitchFamily="18" charset="0"/>
                        </a:rPr>
                        <a:t>Sandra Hopkins</a:t>
                      </a:r>
                    </a:p>
                    <a:p>
                      <a:pPr marL="54610" marR="54610" algn="ctr">
                        <a:spcBef>
                          <a:spcPts val="150"/>
                        </a:spcBef>
                        <a:spcAft>
                          <a:spcPts val="0"/>
                        </a:spcAft>
                      </a:pPr>
                      <a:r>
                        <a:rPr lang="en-US" sz="1200" dirty="0">
                          <a:effectLst/>
                          <a:latin typeface="Comic Sans MS" panose="030F0702030302020204" pitchFamily="66" charset="0"/>
                          <a:ea typeface="Times New Roman" panose="02020603050405020304" pitchFamily="18" charset="0"/>
                        </a:rPr>
                        <a:t>Shana Rafalski</a:t>
                      </a:r>
                    </a:p>
                    <a:p>
                      <a:pPr marL="54610" marR="54610" algn="ctr">
                        <a:spcBef>
                          <a:spcPts val="150"/>
                        </a:spcBef>
                        <a:spcAft>
                          <a:spcPts val="0"/>
                        </a:spcAft>
                      </a:pPr>
                      <a:r>
                        <a:rPr lang="en-US" sz="1200" dirty="0">
                          <a:effectLst/>
                          <a:latin typeface="Comic Sans MS" panose="030F0702030302020204" pitchFamily="66" charset="0"/>
                          <a:ea typeface="Times New Roman" panose="02020603050405020304" pitchFamily="18" charset="0"/>
                        </a:rPr>
                        <a:t>Former Mayor David Archie</a:t>
                      </a:r>
                    </a:p>
                    <a:p>
                      <a:pPr marL="54610" marR="54610" algn="ctr">
                        <a:spcBef>
                          <a:spcPts val="150"/>
                        </a:spcBef>
                        <a:spcAft>
                          <a:spcPts val="0"/>
                        </a:spcAft>
                      </a:pPr>
                      <a:r>
                        <a:rPr lang="en-US" sz="1200" dirty="0">
                          <a:effectLst/>
                          <a:latin typeface="Comic Sans MS" panose="030F0702030302020204" pitchFamily="66" charset="0"/>
                          <a:ea typeface="Times New Roman" panose="02020603050405020304" pitchFamily="18" charset="0"/>
                        </a:rPr>
                        <a:t> </a:t>
                      </a:r>
                    </a:p>
                  </a:txBody>
                  <a:tcPr marL="0" marR="0" marT="0" marB="0" anchor="ctr"/>
                </a:tc>
                <a:extLst>
                  <a:ext uri="{0D108BD9-81ED-4DB2-BD59-A6C34878D82A}">
                    <a16:rowId xmlns:a16="http://schemas.microsoft.com/office/drawing/2014/main" xmlns="" val="10003"/>
                  </a:ext>
                </a:extLst>
              </a:tr>
              <a:tr h="730614">
                <a:tc>
                  <a:txBody>
                    <a:bodyPr/>
                    <a:lstStyle/>
                    <a:p>
                      <a:pPr marL="54610" marR="54610" algn="ctr">
                        <a:spcBef>
                          <a:spcPts val="150"/>
                        </a:spcBef>
                        <a:spcAft>
                          <a:spcPts val="150"/>
                        </a:spcAft>
                      </a:pPr>
                      <a:r>
                        <a:rPr lang="en-US" sz="1200" b="1" dirty="0">
                          <a:effectLst/>
                          <a:latin typeface="Comic Sans MS" panose="030F0702030302020204" pitchFamily="66" charset="0"/>
                          <a:ea typeface="Times New Roman" panose="02020603050405020304" pitchFamily="18" charset="0"/>
                        </a:rPr>
                        <a:t>Key Stakeholders</a:t>
                      </a:r>
                    </a:p>
                  </a:txBody>
                  <a:tcPr marL="0" marR="0" marT="0" marB="0" anchor="ctr"/>
                </a:tc>
                <a:tc>
                  <a:txBody>
                    <a:bodyPr/>
                    <a:lstStyle/>
                    <a:p>
                      <a:pPr marL="54610" marR="54610" algn="ctr">
                        <a:spcBef>
                          <a:spcPts val="150"/>
                        </a:spcBef>
                        <a:spcAft>
                          <a:spcPts val="150"/>
                        </a:spcAft>
                      </a:pPr>
                      <a:r>
                        <a:rPr lang="en-US" sz="1200" b="1" dirty="0">
                          <a:effectLst/>
                          <a:latin typeface="Comic Sans MS" panose="030F0702030302020204" pitchFamily="66" charset="0"/>
                          <a:ea typeface="Times New Roman" panose="02020603050405020304" pitchFamily="18" charset="0"/>
                        </a:rPr>
                        <a:t>Provides expert understanding of their organization, and represents area for which the project is intended to support/serve.</a:t>
                      </a:r>
                    </a:p>
                  </a:txBody>
                  <a:tcPr marL="0" marR="0" marT="0" marB="0" anchor="ctr"/>
                </a:tc>
                <a:tc>
                  <a:txBody>
                    <a:bodyPr/>
                    <a:lstStyle/>
                    <a:p>
                      <a:pPr marL="54610" marR="54610" algn="ctr">
                        <a:spcBef>
                          <a:spcPts val="150"/>
                        </a:spcBef>
                        <a:spcAft>
                          <a:spcPts val="150"/>
                        </a:spcAft>
                      </a:pPr>
                      <a:r>
                        <a:rPr lang="en-US" sz="1200" dirty="0">
                          <a:effectLst/>
                          <a:latin typeface="Comic Sans MS" panose="030F0702030302020204" pitchFamily="66" charset="0"/>
                          <a:ea typeface="Times New Roman" panose="02020603050405020304" pitchFamily="18" charset="0"/>
                        </a:rPr>
                        <a:t>Pinellas County School Executive Leadership Team</a:t>
                      </a:r>
                    </a:p>
                  </a:txBody>
                  <a:tcPr marL="0" marR="0" marT="0" marB="0" anchor="ctr"/>
                </a:tc>
                <a:extLst>
                  <a:ext uri="{0D108BD9-81ED-4DB2-BD59-A6C34878D82A}">
                    <a16:rowId xmlns:a16="http://schemas.microsoft.com/office/drawing/2014/main" xmlns="" val="10004"/>
                  </a:ext>
                </a:extLst>
              </a:tr>
              <a:tr h="448376">
                <a:tc>
                  <a:txBody>
                    <a:bodyPr/>
                    <a:lstStyle/>
                    <a:p>
                      <a:pPr algn="ctr"/>
                      <a:endParaRPr lang="en-US" sz="1100" b="1" dirty="0">
                        <a:latin typeface="Comic Sans MS" panose="030F0702030302020204" pitchFamily="66" charset="0"/>
                      </a:endParaRPr>
                    </a:p>
                  </a:txBody>
                  <a:tcPr anchor="ctr"/>
                </a:tc>
                <a:tc>
                  <a:txBody>
                    <a:bodyPr/>
                    <a:lstStyle/>
                    <a:p>
                      <a:pPr algn="ctr"/>
                      <a:endParaRPr lang="en-US" sz="1100"/>
                    </a:p>
                  </a:txBody>
                  <a:tcPr anchor="ctr"/>
                </a:tc>
                <a:tc>
                  <a:txBody>
                    <a:bodyPr/>
                    <a:lstStyle/>
                    <a:p>
                      <a:pPr algn="ctr"/>
                      <a:endParaRPr lang="en-US" sz="1100" dirty="0"/>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09753160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2961</TotalTime>
  <Words>907</Words>
  <Application>Microsoft Office PowerPoint</Application>
  <PresentationFormat>Widescreen</PresentationFormat>
  <Paragraphs>137</Paragraphs>
  <Slides>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Century Gothic</vt:lpstr>
      <vt:lpstr>Comic Sans MS</vt:lpstr>
      <vt:lpstr>Times New Roman</vt:lpstr>
      <vt:lpstr>Wingdings 3</vt:lpstr>
      <vt:lpstr>Office Theme</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Brimm Valerie</dc:creator>
  <cp:lastModifiedBy>Corace Mary Beth</cp:lastModifiedBy>
  <cp:revision>90</cp:revision>
  <cp:lastPrinted>2016-08-04T17:59:46Z</cp:lastPrinted>
  <dcterms:created xsi:type="dcterms:W3CDTF">2016-08-01T22:31:08Z</dcterms:created>
  <dcterms:modified xsi:type="dcterms:W3CDTF">2016-12-16T17:05:46Z</dcterms:modified>
</cp:coreProperties>
</file>